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1"/>
  </p:notesMasterIdLst>
  <p:sldIdLst>
    <p:sldId id="277" r:id="rId2"/>
    <p:sldId id="256" r:id="rId3"/>
    <p:sldId id="257" r:id="rId4"/>
    <p:sldId id="258" r:id="rId5"/>
    <p:sldId id="259" r:id="rId6"/>
    <p:sldId id="264" r:id="rId7"/>
    <p:sldId id="265" r:id="rId8"/>
    <p:sldId id="266" r:id="rId9"/>
    <p:sldId id="267" r:id="rId10"/>
    <p:sldId id="278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882" autoAdjust="0"/>
    <p:restoredTop sz="94660"/>
  </p:normalViewPr>
  <p:slideViewPr>
    <p:cSldViewPr>
      <p:cViewPr varScale="1">
        <p:scale>
          <a:sx n="72" d="100"/>
          <a:sy n="72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CDB25D1-AC93-4D01-ADDD-7E096500690F}" type="datetimeFigureOut">
              <a:rPr lang="ar-SA" smtClean="0"/>
              <a:pPr/>
              <a:t>13/04/1430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2DAA406-8650-46D4-B844-3DEE3DF0C9A9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AA406-8650-46D4-B844-3DEE3DF0C9A9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AA406-8650-46D4-B844-3DEE3DF0C9A9}" type="slidenum">
              <a:rPr lang="ar-SA" smtClean="0"/>
              <a:pPr/>
              <a:t>10</a:t>
            </a:fld>
            <a:endParaRPr lang="ar-S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AA406-8650-46D4-B844-3DEE3DF0C9A9}" type="slidenum">
              <a:rPr lang="ar-SA" smtClean="0"/>
              <a:pPr/>
              <a:t>11</a:t>
            </a:fld>
            <a:endParaRPr lang="ar-S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AA406-8650-46D4-B844-3DEE3DF0C9A9}" type="slidenum">
              <a:rPr lang="ar-SA" smtClean="0"/>
              <a:pPr/>
              <a:t>12</a:t>
            </a:fld>
            <a:endParaRPr lang="ar-S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AA406-8650-46D4-B844-3DEE3DF0C9A9}" type="slidenum">
              <a:rPr lang="ar-SA" smtClean="0"/>
              <a:pPr/>
              <a:t>13</a:t>
            </a:fld>
            <a:endParaRPr lang="ar-S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AA406-8650-46D4-B844-3DEE3DF0C9A9}" type="slidenum">
              <a:rPr lang="ar-SA" smtClean="0"/>
              <a:pPr/>
              <a:t>14</a:t>
            </a:fld>
            <a:endParaRPr lang="ar-S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AA406-8650-46D4-B844-3DEE3DF0C9A9}" type="slidenum">
              <a:rPr lang="ar-SA" smtClean="0"/>
              <a:pPr/>
              <a:t>15</a:t>
            </a:fld>
            <a:endParaRPr lang="ar-S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AA406-8650-46D4-B844-3DEE3DF0C9A9}" type="slidenum">
              <a:rPr lang="ar-SA" smtClean="0"/>
              <a:pPr/>
              <a:t>16</a:t>
            </a:fld>
            <a:endParaRPr lang="ar-S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AA406-8650-46D4-B844-3DEE3DF0C9A9}" type="slidenum">
              <a:rPr lang="ar-SA" smtClean="0"/>
              <a:pPr/>
              <a:t>17</a:t>
            </a:fld>
            <a:endParaRPr lang="ar-S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AA406-8650-46D4-B844-3DEE3DF0C9A9}" type="slidenum">
              <a:rPr lang="ar-SA" smtClean="0"/>
              <a:pPr/>
              <a:t>18</a:t>
            </a:fld>
            <a:endParaRPr lang="ar-S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AA406-8650-46D4-B844-3DEE3DF0C9A9}" type="slidenum">
              <a:rPr lang="ar-SA" smtClean="0"/>
              <a:pPr/>
              <a:t>19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AA406-8650-46D4-B844-3DEE3DF0C9A9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AA406-8650-46D4-B844-3DEE3DF0C9A9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AA406-8650-46D4-B844-3DEE3DF0C9A9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AA406-8650-46D4-B844-3DEE3DF0C9A9}" type="slidenum">
              <a:rPr lang="ar-SA" smtClean="0"/>
              <a:pPr/>
              <a:t>5</a:t>
            </a:fld>
            <a:endParaRPr 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AA406-8650-46D4-B844-3DEE3DF0C9A9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AA406-8650-46D4-B844-3DEE3DF0C9A9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AA406-8650-46D4-B844-3DEE3DF0C9A9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AA406-8650-46D4-B844-3DEE3DF0C9A9}" type="slidenum">
              <a:rPr lang="ar-SA" smtClean="0"/>
              <a:pPr/>
              <a:t>9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CC9F-CB5C-4A64-A343-6344B0949B15}" type="datetimeFigureOut">
              <a:rPr lang="ar-SA" smtClean="0"/>
              <a:pPr/>
              <a:t>13/04/1430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1863-899D-4821-8E0B-C5ADC28AD2E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CC9F-CB5C-4A64-A343-6344B0949B15}" type="datetimeFigureOut">
              <a:rPr lang="ar-SA" smtClean="0"/>
              <a:pPr/>
              <a:t>13/04/1430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1863-899D-4821-8E0B-C5ADC28AD2E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CC9F-CB5C-4A64-A343-6344B0949B15}" type="datetimeFigureOut">
              <a:rPr lang="ar-SA" smtClean="0"/>
              <a:pPr/>
              <a:t>13/04/1430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1863-899D-4821-8E0B-C5ADC28AD2E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CC9F-CB5C-4A64-A343-6344B0949B15}" type="datetimeFigureOut">
              <a:rPr lang="ar-SA" smtClean="0"/>
              <a:pPr/>
              <a:t>13/04/1430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1863-899D-4821-8E0B-C5ADC28AD2E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CC9F-CB5C-4A64-A343-6344B0949B15}" type="datetimeFigureOut">
              <a:rPr lang="ar-SA" smtClean="0"/>
              <a:pPr/>
              <a:t>13/04/1430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1863-899D-4821-8E0B-C5ADC28AD2E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CC9F-CB5C-4A64-A343-6344B0949B15}" type="datetimeFigureOut">
              <a:rPr lang="ar-SA" smtClean="0"/>
              <a:pPr/>
              <a:t>13/04/1430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1863-899D-4821-8E0B-C5ADC28AD2E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CC9F-CB5C-4A64-A343-6344B0949B15}" type="datetimeFigureOut">
              <a:rPr lang="ar-SA" smtClean="0"/>
              <a:pPr/>
              <a:t>13/04/1430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1863-899D-4821-8E0B-C5ADC28AD2E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CC9F-CB5C-4A64-A343-6344B0949B15}" type="datetimeFigureOut">
              <a:rPr lang="ar-SA" smtClean="0"/>
              <a:pPr/>
              <a:t>13/04/1430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1863-899D-4821-8E0B-C5ADC28AD2E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CC9F-CB5C-4A64-A343-6344B0949B15}" type="datetimeFigureOut">
              <a:rPr lang="ar-SA" smtClean="0"/>
              <a:pPr/>
              <a:t>13/04/1430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1863-899D-4821-8E0B-C5ADC28AD2E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CC9F-CB5C-4A64-A343-6344B0949B15}" type="datetimeFigureOut">
              <a:rPr lang="ar-SA" smtClean="0"/>
              <a:pPr/>
              <a:t>13/04/1430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1863-899D-4821-8E0B-C5ADC28AD2E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CC9F-CB5C-4A64-A343-6344B0949B15}" type="datetimeFigureOut">
              <a:rPr lang="ar-SA" smtClean="0"/>
              <a:pPr/>
              <a:t>13/04/1430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1863-899D-4821-8E0B-C5ADC28AD2E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2CC9F-CB5C-4A64-A343-6344B0949B15}" type="datetimeFigureOut">
              <a:rPr lang="ar-SA" smtClean="0"/>
              <a:pPr/>
              <a:t>13/04/1430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61863-899D-4821-8E0B-C5ADC28AD2E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SY" sz="6600" b="1" dirty="0" smtClean="0">
                <a:latin typeface="David" pitchFamily="34" charset="-79"/>
              </a:rPr>
              <a:t>اضطراب </a:t>
            </a:r>
            <a:r>
              <a:rPr lang="ar-SY" sz="6600" b="1" dirty="0" smtClean="0">
                <a:latin typeface="David" pitchFamily="34" charset="-79"/>
              </a:rPr>
              <a:t>الوظيفة </a:t>
            </a:r>
            <a:r>
              <a:rPr lang="ar-SY" sz="6600" b="1" dirty="0" smtClean="0">
                <a:latin typeface="David" pitchFamily="34" charset="-79"/>
              </a:rPr>
              <a:t>الكيماوية الكبدية</a:t>
            </a:r>
            <a:endParaRPr lang="ar-SA" sz="6600" b="1" dirty="0">
              <a:latin typeface="David" pitchFamily="34" charset="-79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ar-SA" dirty="0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5181600" y="0"/>
            <a:ext cx="2667000" cy="533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Y" sz="2000" dirty="0" smtClean="0"/>
              <a:t>ا</a:t>
            </a:r>
            <a:r>
              <a:rPr lang="ar-SY" sz="2800" b="1" dirty="0" smtClean="0"/>
              <a:t>رتفاع بالـ </a:t>
            </a:r>
            <a:r>
              <a:rPr lang="en-US" sz="2800" b="1" dirty="0" smtClean="0"/>
              <a:t>AP</a:t>
            </a:r>
            <a:endParaRPr lang="ar-SA" sz="2000" b="1" dirty="0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5181600" y="838200"/>
            <a:ext cx="2743200" cy="6096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Y" sz="2400" b="1" dirty="0" smtClean="0"/>
              <a:t>فحص سريري</a:t>
            </a:r>
            <a:endParaRPr lang="ar-SA" sz="2400" b="1" dirty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5181600" y="1752600"/>
            <a:ext cx="2743200" cy="3810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Y" dirty="0" err="1" smtClean="0"/>
              <a:t>ا</a:t>
            </a:r>
            <a:r>
              <a:rPr lang="ar-SY" sz="2400" b="1" dirty="0" err="1" smtClean="0"/>
              <a:t>عادة</a:t>
            </a:r>
            <a:r>
              <a:rPr lang="ar-SY" sz="2400" b="1" dirty="0" smtClean="0"/>
              <a:t> الفحص مع الصيام</a:t>
            </a:r>
            <a:endParaRPr lang="ar-SA" sz="2400" b="1" dirty="0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3352800" y="2362200"/>
            <a:ext cx="1524000" cy="7620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Y" sz="2000" b="1" dirty="0" err="1" smtClean="0"/>
              <a:t>اثبات</a:t>
            </a:r>
            <a:r>
              <a:rPr lang="ar-SY" sz="2000" b="1" dirty="0" smtClean="0"/>
              <a:t> المنشأ الكبدي</a:t>
            </a:r>
            <a:endParaRPr lang="ar-SA" sz="2000" b="1" dirty="0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1143000" y="2971800"/>
            <a:ext cx="1600200" cy="914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لتقييم المصادر خارج الكبدية</a:t>
            </a:r>
            <a:endParaRPr lang="ar-SA" sz="2000" b="1" dirty="0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5715000" y="3048000"/>
            <a:ext cx="1143000" cy="7620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Y" sz="2000" b="1" dirty="0" err="1" smtClean="0"/>
              <a:t>ايكو</a:t>
            </a:r>
            <a:r>
              <a:rPr lang="ar-SY" sz="2000" b="1" dirty="0" smtClean="0"/>
              <a:t> بطن</a:t>
            </a:r>
            <a:endParaRPr lang="ar-SA" sz="2000" b="1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7391400" y="4343400"/>
            <a:ext cx="1752600" cy="189023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 anchorCtr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ar-SY" sz="1600" b="1" u="sng" dirty="0" smtClean="0"/>
              <a:t>صور أخرى</a:t>
            </a:r>
            <a:endParaRPr lang="ar-SY" b="1" u="sng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CT + MRI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ERCP + MRCP</a:t>
            </a:r>
          </a:p>
          <a:p>
            <a:pPr>
              <a:buFont typeface="Arial" pitchFamily="34" charset="0"/>
              <a:buChar char="•"/>
            </a:pPr>
            <a:r>
              <a:rPr lang="ar-SY" b="1" dirty="0" smtClean="0"/>
              <a:t>  جراحة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AFP , CEA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FNA </a:t>
            </a:r>
            <a:r>
              <a:rPr lang="ar-SY" b="1" dirty="0" smtClean="0"/>
              <a:t> للكتلة</a:t>
            </a:r>
            <a:endParaRPr lang="ar-SA" b="1" dirty="0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3657600" y="4419600"/>
            <a:ext cx="1752600" cy="914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خذ بعين الاعتبار استبعاد </a:t>
            </a:r>
            <a:r>
              <a:rPr lang="ar-SY" sz="2000" b="1" dirty="0" err="1" smtClean="0"/>
              <a:t>الامراض</a:t>
            </a:r>
            <a:r>
              <a:rPr lang="ar-SY" sz="2000" b="1" dirty="0" smtClean="0"/>
              <a:t> </a:t>
            </a:r>
            <a:r>
              <a:rPr lang="ar-SY" sz="2000" b="1" dirty="0" err="1" smtClean="0"/>
              <a:t>الارتشاحية</a:t>
            </a:r>
            <a:endParaRPr lang="ar-SA" sz="2000" b="1" dirty="0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1905000" y="4419600"/>
            <a:ext cx="1524000" cy="914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/>
              <a:t>AFP</a:t>
            </a:r>
          </a:p>
          <a:p>
            <a:pPr algn="ctr"/>
            <a:r>
              <a:rPr lang="ar-SY" sz="2000" b="1" dirty="0" smtClean="0"/>
              <a:t>استبعاد </a:t>
            </a:r>
            <a:r>
              <a:rPr lang="en-US" sz="2000" b="1" dirty="0" smtClean="0"/>
              <a:t>HCC</a:t>
            </a:r>
            <a:endParaRPr lang="ar-SA" b="1" dirty="0"/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228600" y="4419600"/>
            <a:ext cx="1447800" cy="914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/>
              <a:t>AMA</a:t>
            </a:r>
          </a:p>
          <a:p>
            <a:pPr algn="ctr"/>
            <a:r>
              <a:rPr lang="ar-SY" sz="2000" b="1" dirty="0" smtClean="0"/>
              <a:t>استبعاد</a:t>
            </a:r>
          </a:p>
          <a:p>
            <a:pPr algn="ctr"/>
            <a:r>
              <a:rPr lang="en-US" sz="2000" b="1" dirty="0" smtClean="0"/>
              <a:t>PBC</a:t>
            </a:r>
            <a:endParaRPr lang="ar-SA" b="1" dirty="0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4953000" y="5486400"/>
            <a:ext cx="2133600" cy="13716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اعتبارات أخرى</a:t>
            </a:r>
          </a:p>
          <a:p>
            <a:pPr algn="ctr"/>
            <a:r>
              <a:rPr lang="en-US" sz="2000" b="1" dirty="0" smtClean="0"/>
              <a:t>ERCP </a:t>
            </a:r>
            <a:r>
              <a:rPr lang="ar-SY" sz="2000" b="1" dirty="0" smtClean="0"/>
              <a:t> عند الاشتباه الاشتباه الانسداد  الصفراوي مازال قائم</a:t>
            </a:r>
            <a:endParaRPr lang="ar-SA" sz="2000" b="1" dirty="0"/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228600" y="5943600"/>
            <a:ext cx="1524000" cy="914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Y" sz="2800" b="1" dirty="0" err="1" smtClean="0"/>
              <a:t>خزعة</a:t>
            </a:r>
            <a:r>
              <a:rPr lang="ar-SY" sz="2800" b="1" dirty="0" smtClean="0"/>
              <a:t> كبد</a:t>
            </a:r>
            <a:endParaRPr lang="ar-SA" sz="2800" b="1" dirty="0"/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2133600" y="5943600"/>
            <a:ext cx="1600200" cy="914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Y" sz="2400" b="1" dirty="0" smtClean="0"/>
              <a:t>صور أخرى</a:t>
            </a:r>
          </a:p>
          <a:p>
            <a:pPr algn="ctr"/>
            <a:r>
              <a:rPr lang="en-US" sz="2400" b="1" dirty="0" smtClean="0"/>
              <a:t>MRI</a:t>
            </a:r>
            <a:endParaRPr lang="ar-SA" b="1" dirty="0"/>
          </a:p>
        </p:txBody>
      </p:sp>
      <p:cxnSp>
        <p:nvCxnSpPr>
          <p:cNvPr id="18" name="رابط كسهم مستقيم 17"/>
          <p:cNvCxnSpPr>
            <a:stCxn id="4" idx="2"/>
            <a:endCxn id="5" idx="0"/>
          </p:cNvCxnSpPr>
          <p:nvPr/>
        </p:nvCxnSpPr>
        <p:spPr>
          <a:xfrm rot="16200000" flipH="1">
            <a:off x="6381750" y="666750"/>
            <a:ext cx="304800" cy="381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كسهم مستقيم 24"/>
          <p:cNvCxnSpPr>
            <a:stCxn id="5" idx="2"/>
          </p:cNvCxnSpPr>
          <p:nvPr/>
        </p:nvCxnSpPr>
        <p:spPr>
          <a:xfrm rot="5400000">
            <a:off x="6400800" y="1600200"/>
            <a:ext cx="304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رابط بشكل مرفق 58"/>
          <p:cNvCxnSpPr>
            <a:stCxn id="9" idx="3"/>
            <a:endCxn id="10" idx="0"/>
          </p:cNvCxnSpPr>
          <p:nvPr/>
        </p:nvCxnSpPr>
        <p:spPr>
          <a:xfrm>
            <a:off x="6858000" y="3429000"/>
            <a:ext cx="1409700" cy="914400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رابط مستقيم 70"/>
          <p:cNvCxnSpPr/>
          <p:nvPr/>
        </p:nvCxnSpPr>
        <p:spPr>
          <a:xfrm>
            <a:off x="914400" y="4114800"/>
            <a:ext cx="54102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رابط كسهم مستقيم 76"/>
          <p:cNvCxnSpPr/>
          <p:nvPr/>
        </p:nvCxnSpPr>
        <p:spPr>
          <a:xfrm rot="5400000">
            <a:off x="4114800" y="4267200"/>
            <a:ext cx="304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رابط كسهم مستقيم 81"/>
          <p:cNvCxnSpPr/>
          <p:nvPr/>
        </p:nvCxnSpPr>
        <p:spPr>
          <a:xfrm rot="5400000">
            <a:off x="2705894" y="4305300"/>
            <a:ext cx="227806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رابط كسهم مستقيم 84"/>
          <p:cNvCxnSpPr/>
          <p:nvPr/>
        </p:nvCxnSpPr>
        <p:spPr>
          <a:xfrm rot="5400000">
            <a:off x="762000" y="4267200"/>
            <a:ext cx="305594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رابط كسهم مستقيم 88"/>
          <p:cNvCxnSpPr/>
          <p:nvPr/>
        </p:nvCxnSpPr>
        <p:spPr>
          <a:xfrm rot="5400000">
            <a:off x="2629694" y="5599906"/>
            <a:ext cx="533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رابط كسهم مستقيم 94"/>
          <p:cNvCxnSpPr>
            <a:stCxn id="13" idx="2"/>
          </p:cNvCxnSpPr>
          <p:nvPr/>
        </p:nvCxnSpPr>
        <p:spPr>
          <a:xfrm rot="5400000">
            <a:off x="646906" y="5638800"/>
            <a:ext cx="610394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رابط كسهم مستقيم 101"/>
          <p:cNvCxnSpPr/>
          <p:nvPr/>
        </p:nvCxnSpPr>
        <p:spPr>
          <a:xfrm rot="5400000">
            <a:off x="5676900" y="4762500"/>
            <a:ext cx="1295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رابط بشكل مرفق 113"/>
          <p:cNvCxnSpPr/>
          <p:nvPr/>
        </p:nvCxnSpPr>
        <p:spPr>
          <a:xfrm rot="16200000" flipH="1">
            <a:off x="7772400" y="1905000"/>
            <a:ext cx="1066800" cy="762000"/>
          </a:xfrm>
          <a:prstGeom prst="bentConnector3">
            <a:avLst>
              <a:gd name="adj1" fmla="val 17702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رابط بشكل مرفق 191"/>
          <p:cNvCxnSpPr>
            <a:endCxn id="7" idx="1"/>
          </p:cNvCxnSpPr>
          <p:nvPr/>
        </p:nvCxnSpPr>
        <p:spPr>
          <a:xfrm flipV="1">
            <a:off x="1524000" y="2743200"/>
            <a:ext cx="1828800" cy="152400"/>
          </a:xfrm>
          <a:prstGeom prst="bentConnector3">
            <a:avLst>
              <a:gd name="adj1" fmla="val 725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رابط بشكل مرفق 202"/>
          <p:cNvCxnSpPr>
            <a:stCxn id="6" idx="1"/>
          </p:cNvCxnSpPr>
          <p:nvPr/>
        </p:nvCxnSpPr>
        <p:spPr>
          <a:xfrm rot="10800000" flipV="1">
            <a:off x="3657600" y="1943100"/>
            <a:ext cx="1524000" cy="41910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رابط بشكل مرفق 211"/>
          <p:cNvCxnSpPr>
            <a:stCxn id="7" idx="3"/>
          </p:cNvCxnSpPr>
          <p:nvPr/>
        </p:nvCxnSpPr>
        <p:spPr>
          <a:xfrm>
            <a:off x="4876800" y="2743200"/>
            <a:ext cx="1066800" cy="304800"/>
          </a:xfrm>
          <a:prstGeom prst="bentConnector3">
            <a:avLst>
              <a:gd name="adj1" fmla="val 12453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رابط بشكل مرفق 223"/>
          <p:cNvCxnSpPr>
            <a:stCxn id="9" idx="1"/>
          </p:cNvCxnSpPr>
          <p:nvPr/>
        </p:nvCxnSpPr>
        <p:spPr>
          <a:xfrm rot="10800000" flipV="1">
            <a:off x="2895600" y="3429000"/>
            <a:ext cx="2819400" cy="686594"/>
          </a:xfrm>
          <a:prstGeom prst="bentConnector3">
            <a:avLst>
              <a:gd name="adj1" fmla="val 7726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مربع نص 261"/>
          <p:cNvSpPr txBox="1"/>
          <p:nvPr/>
        </p:nvSpPr>
        <p:spPr>
          <a:xfrm>
            <a:off x="7239000" y="2743200"/>
            <a:ext cx="1905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000" dirty="0" smtClean="0"/>
              <a:t> </a:t>
            </a:r>
            <a:r>
              <a:rPr lang="ar-SY" sz="2800" b="1" dirty="0" smtClean="0"/>
              <a:t>مراقـبة</a:t>
            </a:r>
            <a:endParaRPr lang="ar-SA" sz="2000" b="1" dirty="0"/>
          </a:p>
        </p:txBody>
      </p:sp>
      <p:sp>
        <p:nvSpPr>
          <p:cNvPr id="263" name="مربع نص 262"/>
          <p:cNvSpPr txBox="1"/>
          <p:nvPr/>
        </p:nvSpPr>
        <p:spPr>
          <a:xfrm>
            <a:off x="2895600" y="1752600"/>
            <a:ext cx="1524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 smtClean="0"/>
              <a:t>AP</a:t>
            </a:r>
            <a:r>
              <a:rPr lang="ar-SY" sz="2800" b="1" dirty="0" smtClean="0"/>
              <a:t> مرتفعة</a:t>
            </a:r>
            <a:endParaRPr lang="ar-SA" b="1" dirty="0"/>
          </a:p>
        </p:txBody>
      </p:sp>
      <p:sp>
        <p:nvSpPr>
          <p:cNvPr id="264" name="مربع نص 263"/>
          <p:cNvSpPr txBox="1"/>
          <p:nvPr/>
        </p:nvSpPr>
        <p:spPr>
          <a:xfrm>
            <a:off x="7924800" y="1447800"/>
            <a:ext cx="12192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/>
              <a:t>AP</a:t>
            </a:r>
            <a:r>
              <a:rPr lang="en-US" sz="2800" b="1" dirty="0" smtClean="0"/>
              <a:t> </a:t>
            </a:r>
            <a:r>
              <a:rPr lang="ar-SY" sz="2000" b="1" dirty="0" smtClean="0"/>
              <a:t> طبيعية</a:t>
            </a:r>
            <a:endParaRPr lang="ar-SA" b="1" dirty="0"/>
          </a:p>
        </p:txBody>
      </p:sp>
      <p:sp>
        <p:nvSpPr>
          <p:cNvPr id="268" name="مربع نص 267"/>
          <p:cNvSpPr txBox="1"/>
          <p:nvPr/>
        </p:nvSpPr>
        <p:spPr>
          <a:xfrm>
            <a:off x="1066800" y="2286000"/>
            <a:ext cx="1905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 smtClean="0"/>
              <a:t>GGT</a:t>
            </a:r>
            <a:r>
              <a:rPr lang="ar-SY" sz="2400" b="1" dirty="0" smtClean="0"/>
              <a:t> طبيعية</a:t>
            </a:r>
            <a:endParaRPr lang="ar-SA" sz="2400" b="1" dirty="0"/>
          </a:p>
        </p:txBody>
      </p:sp>
      <p:sp>
        <p:nvSpPr>
          <p:cNvPr id="272" name="مربع نص 271"/>
          <p:cNvSpPr txBox="1"/>
          <p:nvPr/>
        </p:nvSpPr>
        <p:spPr>
          <a:xfrm>
            <a:off x="4724400" y="2362201"/>
            <a:ext cx="1600200" cy="4572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/>
              <a:t>GGT</a:t>
            </a:r>
            <a:r>
              <a:rPr lang="ar-SY" sz="2400" b="1" dirty="0" smtClean="0"/>
              <a:t> مرتفعة</a:t>
            </a:r>
            <a:endParaRPr lang="ar-SA" sz="2400" b="1" dirty="0"/>
          </a:p>
        </p:txBody>
      </p:sp>
      <p:sp>
        <p:nvSpPr>
          <p:cNvPr id="273" name="مربع نص 272"/>
          <p:cNvSpPr txBox="1"/>
          <p:nvPr/>
        </p:nvSpPr>
        <p:spPr>
          <a:xfrm>
            <a:off x="6781800" y="3429000"/>
            <a:ext cx="1447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b="1" dirty="0" smtClean="0"/>
              <a:t>انسداد صفراوي أو كتلة</a:t>
            </a:r>
            <a:endParaRPr lang="ar-SA" b="1" dirty="0"/>
          </a:p>
        </p:txBody>
      </p:sp>
      <p:sp>
        <p:nvSpPr>
          <p:cNvPr id="274" name="مربع نص 273"/>
          <p:cNvSpPr txBox="1"/>
          <p:nvPr/>
        </p:nvSpPr>
        <p:spPr>
          <a:xfrm>
            <a:off x="3505200" y="3429000"/>
            <a:ext cx="2209800" cy="6771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b="1" dirty="0" err="1" smtClean="0"/>
              <a:t>لايوجد</a:t>
            </a:r>
            <a:r>
              <a:rPr lang="ar-SY" b="1" dirty="0" smtClean="0"/>
              <a:t> دليل على انسداد</a:t>
            </a:r>
            <a:r>
              <a:rPr lang="ar-SY" dirty="0" smtClean="0"/>
              <a:t> </a:t>
            </a:r>
            <a:r>
              <a:rPr lang="ar-SY" sz="2000" b="1" dirty="0" smtClean="0"/>
              <a:t>صفراوي</a:t>
            </a:r>
            <a:endParaRPr lang="ar-SA" b="1" dirty="0"/>
          </a:p>
        </p:txBody>
      </p:sp>
      <p:sp>
        <p:nvSpPr>
          <p:cNvPr id="277" name="مربع نص 276"/>
          <p:cNvSpPr txBox="1"/>
          <p:nvPr/>
        </p:nvSpPr>
        <p:spPr>
          <a:xfrm>
            <a:off x="2057401" y="5410200"/>
            <a:ext cx="7620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000" b="1" dirty="0" smtClean="0"/>
              <a:t>مرتفعة</a:t>
            </a:r>
            <a:endParaRPr lang="ar-SA" sz="2000" b="1" dirty="0"/>
          </a:p>
        </p:txBody>
      </p:sp>
      <p:sp>
        <p:nvSpPr>
          <p:cNvPr id="278" name="مربع نص 277"/>
          <p:cNvSpPr txBox="1"/>
          <p:nvPr/>
        </p:nvSpPr>
        <p:spPr>
          <a:xfrm>
            <a:off x="0" y="5486400"/>
            <a:ext cx="9144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000" b="1" dirty="0" smtClean="0"/>
              <a:t>مرتفعة</a:t>
            </a:r>
            <a:endParaRPr lang="ar-SA" sz="2000" b="1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SY" sz="4000" b="1" dirty="0" err="1" smtClean="0">
                <a:solidFill>
                  <a:srgbClr val="FF0000"/>
                </a:solidFill>
              </a:rPr>
              <a:t>البيليروبين</a:t>
            </a:r>
            <a:endParaRPr lang="ar-SY" sz="4000" b="1" dirty="0" smtClean="0">
              <a:solidFill>
                <a:srgbClr val="FF0000"/>
              </a:solidFill>
            </a:endParaRPr>
          </a:p>
          <a:p>
            <a:r>
              <a:rPr lang="ar-SY" dirty="0" err="1" smtClean="0"/>
              <a:t>بيلوروبين</a:t>
            </a:r>
            <a:r>
              <a:rPr lang="ar-SY" dirty="0" smtClean="0"/>
              <a:t> المصل </a:t>
            </a:r>
          </a:p>
          <a:p>
            <a:r>
              <a:rPr lang="ar-SY" dirty="0" smtClean="0"/>
              <a:t>مباشر ( منحل بالماء ) يرشح بالبول</a:t>
            </a:r>
          </a:p>
          <a:p>
            <a:r>
              <a:rPr lang="ar-SY" dirty="0" smtClean="0"/>
              <a:t>غير مباشر ( غير منحل بالماء)يرتبط  بالألبومين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لايرشح</a:t>
            </a:r>
            <a:r>
              <a:rPr lang="ar-SY" dirty="0" smtClean="0"/>
              <a:t> بالبول</a:t>
            </a:r>
          </a:p>
          <a:p>
            <a:r>
              <a:rPr lang="ar-SY" dirty="0" err="1" smtClean="0"/>
              <a:t>ييليروبين</a:t>
            </a:r>
            <a:r>
              <a:rPr lang="ar-SY" dirty="0" smtClean="0"/>
              <a:t> </a:t>
            </a:r>
            <a:r>
              <a:rPr lang="ar-SY" dirty="0" smtClean="0"/>
              <a:t>المصل غالبيته غير مرتبط &gt; 85 % من </a:t>
            </a:r>
            <a:r>
              <a:rPr lang="ar-SY" dirty="0" err="1" smtClean="0"/>
              <a:t>البليروبين</a:t>
            </a:r>
            <a:endParaRPr lang="ar-SY" dirty="0" smtClean="0"/>
          </a:p>
          <a:p>
            <a:r>
              <a:rPr lang="ar-SY" dirty="0" smtClean="0"/>
              <a:t>يرتفع في أمراض </a:t>
            </a:r>
            <a:r>
              <a:rPr lang="ar-SY" dirty="0" err="1" smtClean="0"/>
              <a:t>البرانشيم</a:t>
            </a:r>
            <a:r>
              <a:rPr lang="ar-SY" dirty="0" smtClean="0"/>
              <a:t> الكبدي والانسداد الصفراوي</a:t>
            </a:r>
          </a:p>
          <a:p>
            <a:r>
              <a:rPr lang="ar-SY" dirty="0" err="1" smtClean="0"/>
              <a:t>البيليروبين</a:t>
            </a:r>
            <a:r>
              <a:rPr lang="ar-SY" dirty="0" smtClean="0"/>
              <a:t> </a:t>
            </a:r>
            <a:r>
              <a:rPr lang="ar-SY" dirty="0" smtClean="0"/>
              <a:t>بالبول من النوع </a:t>
            </a:r>
            <a:r>
              <a:rPr lang="ar-SY" dirty="0" smtClean="0"/>
              <a:t>المباشر</a:t>
            </a:r>
            <a:r>
              <a:rPr lang="ar-SY" dirty="0" smtClean="0"/>
              <a:t>, يشير غالبا لمرض كبدي أو صفراوي</a:t>
            </a:r>
          </a:p>
          <a:p>
            <a:r>
              <a:rPr lang="ar-SY" dirty="0" smtClean="0"/>
              <a:t>بسبب أن </a:t>
            </a:r>
            <a:r>
              <a:rPr lang="ar-SY" dirty="0" err="1" smtClean="0"/>
              <a:t>البليروبين</a:t>
            </a:r>
            <a:r>
              <a:rPr lang="ar-SY" dirty="0" smtClean="0"/>
              <a:t> يطرح بالكلية , فإنه نادراً </a:t>
            </a:r>
            <a:r>
              <a:rPr lang="ar-SY" dirty="0" err="1" smtClean="0"/>
              <a:t>مايتعدى</a:t>
            </a:r>
            <a:r>
              <a:rPr lang="ar-SY" dirty="0" smtClean="0"/>
              <a:t> 30 ملغ في حال غياب القصور الكلوي </a:t>
            </a:r>
            <a:r>
              <a:rPr lang="ar-SY" dirty="0" err="1" smtClean="0"/>
              <a:t>و</a:t>
            </a:r>
            <a:r>
              <a:rPr lang="ar-SY" dirty="0" smtClean="0"/>
              <a:t> الانحلال الدموي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SY" sz="4000" b="1" dirty="0" err="1" smtClean="0">
                <a:solidFill>
                  <a:srgbClr val="FF0000"/>
                </a:solidFill>
              </a:rPr>
              <a:t>الركودة</a:t>
            </a:r>
            <a:r>
              <a:rPr lang="ar-SY" sz="4000" b="1" dirty="0" smtClean="0">
                <a:solidFill>
                  <a:srgbClr val="FF0000"/>
                </a:solidFill>
              </a:rPr>
              <a:t> </a:t>
            </a:r>
            <a:r>
              <a:rPr lang="ar-SY" sz="4000" b="1" dirty="0" smtClean="0">
                <a:solidFill>
                  <a:srgbClr val="FF0000"/>
                </a:solidFill>
              </a:rPr>
              <a:t>الصفراوية(</a:t>
            </a:r>
            <a:r>
              <a:rPr lang="en-US" sz="4000" b="1" dirty="0" smtClean="0">
                <a:solidFill>
                  <a:srgbClr val="FF0000"/>
                </a:solidFill>
              </a:rPr>
              <a:t>Ch0lestasis</a:t>
            </a:r>
            <a:r>
              <a:rPr lang="ar-SY" sz="4000" b="1" dirty="0" smtClean="0">
                <a:solidFill>
                  <a:srgbClr val="FF0000"/>
                </a:solidFill>
              </a:rPr>
              <a:t>)</a:t>
            </a:r>
            <a:endParaRPr lang="ar-SY" sz="4000" b="1" dirty="0" smtClean="0">
              <a:solidFill>
                <a:srgbClr val="FF0000"/>
              </a:solidFill>
            </a:endParaRPr>
          </a:p>
          <a:p>
            <a:r>
              <a:rPr lang="ar-SY" dirty="0" smtClean="0"/>
              <a:t>هي تعبير لضعف في الجريان الصفراوي</a:t>
            </a:r>
          </a:p>
          <a:p>
            <a:r>
              <a:rPr lang="ar-SY" dirty="0" smtClean="0"/>
              <a:t>تتميز </a:t>
            </a:r>
            <a:r>
              <a:rPr lang="ar-SY" dirty="0" err="1" smtClean="0"/>
              <a:t>مخبرياً</a:t>
            </a:r>
            <a:r>
              <a:rPr lang="ar-SY" dirty="0" smtClean="0"/>
              <a:t> بارتفاع </a:t>
            </a:r>
            <a:r>
              <a:rPr lang="en-US" dirty="0" smtClean="0"/>
              <a:t> AP </a:t>
            </a:r>
            <a:r>
              <a:rPr lang="ar-SY" dirty="0" err="1" smtClean="0"/>
              <a:t>والبليروبين</a:t>
            </a:r>
            <a:r>
              <a:rPr lang="ar-SY" dirty="0" smtClean="0"/>
              <a:t> ثم ارتفاع </a:t>
            </a:r>
            <a:r>
              <a:rPr lang="en-US" dirty="0" smtClean="0"/>
              <a:t>ALT+ AST</a:t>
            </a:r>
            <a:endParaRPr lang="ar-SY" dirty="0" smtClean="0"/>
          </a:p>
          <a:p>
            <a:pPr>
              <a:buFont typeface="Wingdings" pitchFamily="2" charset="2"/>
              <a:buChar char="v"/>
            </a:pPr>
            <a:r>
              <a:rPr lang="ar-SY" dirty="0" smtClean="0">
                <a:solidFill>
                  <a:srgbClr val="FFFF00"/>
                </a:solidFill>
              </a:rPr>
              <a:t>يشاهد ارتفاع </a:t>
            </a:r>
            <a:r>
              <a:rPr lang="ar-SY" dirty="0" err="1" smtClean="0">
                <a:solidFill>
                  <a:srgbClr val="FFFF00"/>
                </a:solidFill>
              </a:rPr>
              <a:t>الـ</a:t>
            </a:r>
            <a:r>
              <a:rPr lang="ar-SY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AP </a:t>
            </a:r>
            <a:r>
              <a:rPr lang="ar-SY" dirty="0" smtClean="0">
                <a:solidFill>
                  <a:srgbClr val="FFFF00"/>
                </a:solidFill>
              </a:rPr>
              <a:t> + </a:t>
            </a:r>
            <a:r>
              <a:rPr lang="ar-SY" dirty="0" err="1" smtClean="0">
                <a:solidFill>
                  <a:srgbClr val="FFFF00"/>
                </a:solidFill>
              </a:rPr>
              <a:t>البيلوروبين</a:t>
            </a:r>
            <a:endParaRPr lang="ar-SY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ar-SY" dirty="0" smtClean="0"/>
              <a:t>الانسداد الصفراوي الجزئي</a:t>
            </a:r>
            <a:endParaRPr lang="en-US" dirty="0" smtClean="0"/>
          </a:p>
          <a:p>
            <a:r>
              <a:rPr lang="ar-SY" dirty="0" smtClean="0"/>
              <a:t>تحصي صفراوي </a:t>
            </a:r>
          </a:p>
          <a:p>
            <a:r>
              <a:rPr lang="ar-SY" dirty="0" err="1" smtClean="0"/>
              <a:t>التضيقات</a:t>
            </a:r>
            <a:r>
              <a:rPr lang="ar-SY" dirty="0" smtClean="0"/>
              <a:t> الصفراوية. داخل الكبد نتيجة </a:t>
            </a:r>
            <a:r>
              <a:rPr lang="en-US" dirty="0" err="1" smtClean="0"/>
              <a:t>Cholangitis</a:t>
            </a:r>
            <a:r>
              <a:rPr lang="ar-SY" dirty="0" smtClean="0"/>
              <a:t> أو </a:t>
            </a:r>
            <a:r>
              <a:rPr lang="en-US" dirty="0" smtClean="0"/>
              <a:t>PSC</a:t>
            </a:r>
          </a:p>
          <a:p>
            <a:r>
              <a:rPr lang="ar-SY" dirty="0" smtClean="0"/>
              <a:t>انسداد ورمي للقناة قبل التفرع </a:t>
            </a:r>
            <a:r>
              <a:rPr lang="en-US" dirty="0" err="1" smtClean="0"/>
              <a:t>Klat</a:t>
            </a:r>
            <a:r>
              <a:rPr lang="en-US" dirty="0" smtClean="0"/>
              <a:t> skin</a:t>
            </a:r>
          </a:p>
          <a:p>
            <a:pPr>
              <a:buFont typeface="Wingdings" pitchFamily="2" charset="2"/>
              <a:buChar char="Ø"/>
            </a:pPr>
            <a:r>
              <a:rPr lang="ar-SY" dirty="0" err="1" smtClean="0"/>
              <a:t>الارتشاحات</a:t>
            </a:r>
            <a:r>
              <a:rPr lang="ar-SY" dirty="0" smtClean="0"/>
              <a:t> الكبدية</a:t>
            </a:r>
          </a:p>
          <a:p>
            <a:pPr>
              <a:buFont typeface="Wingdings" pitchFamily="2" charset="2"/>
              <a:buChar char="Ø"/>
            </a:pPr>
            <a:r>
              <a:rPr lang="ar-SY" dirty="0" smtClean="0"/>
              <a:t>ولكن قد نشاهد هذا الارتفاع في التهاب الكبد الكحولي,</a:t>
            </a:r>
            <a:r>
              <a:rPr lang="en-US" dirty="0" err="1" smtClean="0"/>
              <a:t>HepatitsA</a:t>
            </a:r>
            <a:endParaRPr lang="en-US" dirty="0" smtClean="0"/>
          </a:p>
          <a:p>
            <a:endParaRPr lang="ar-SY" dirty="0" smtClean="0"/>
          </a:p>
          <a:p>
            <a:endParaRPr lang="ar-SA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SY" sz="3600" b="1" dirty="0" smtClean="0">
                <a:solidFill>
                  <a:srgbClr val="FF0000"/>
                </a:solidFill>
              </a:rPr>
              <a:t>الارتفاع </a:t>
            </a:r>
            <a:r>
              <a:rPr lang="ar-SY" sz="3600" b="1" dirty="0" smtClean="0">
                <a:solidFill>
                  <a:srgbClr val="FF0000"/>
                </a:solidFill>
              </a:rPr>
              <a:t>الغير متناسب في </a:t>
            </a:r>
            <a:r>
              <a:rPr lang="ar-SY" sz="3600" b="1" dirty="0" err="1" smtClean="0">
                <a:solidFill>
                  <a:srgbClr val="FF0000"/>
                </a:solidFill>
              </a:rPr>
              <a:t>الـ</a:t>
            </a:r>
            <a:r>
              <a:rPr lang="ar-SY" sz="36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AP</a:t>
            </a:r>
            <a:endParaRPr lang="ar-SY" sz="36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ar-SY" dirty="0" smtClean="0"/>
              <a:t>الانسداد الصفراوي الجزئي</a:t>
            </a:r>
            <a:endParaRPr lang="en-US" dirty="0" smtClean="0"/>
          </a:p>
          <a:p>
            <a:r>
              <a:rPr lang="ar-SY" dirty="0" smtClean="0"/>
              <a:t>تحصي صفراوي </a:t>
            </a:r>
          </a:p>
          <a:p>
            <a:r>
              <a:rPr lang="ar-SY" dirty="0" err="1" smtClean="0"/>
              <a:t>التضيقات</a:t>
            </a:r>
            <a:r>
              <a:rPr lang="ar-SY" dirty="0" smtClean="0"/>
              <a:t> الصفراوية. داخل الكبد نتيجة </a:t>
            </a:r>
            <a:r>
              <a:rPr lang="en-US" dirty="0" err="1" smtClean="0"/>
              <a:t>Cholangitis</a:t>
            </a:r>
            <a:r>
              <a:rPr lang="ar-SY" dirty="0" smtClean="0"/>
              <a:t> أو </a:t>
            </a:r>
            <a:r>
              <a:rPr lang="en-US" dirty="0" smtClean="0"/>
              <a:t>PSC</a:t>
            </a:r>
          </a:p>
          <a:p>
            <a:r>
              <a:rPr lang="ar-SY" dirty="0" smtClean="0"/>
              <a:t>انسداد ورمي للقناة قبل التفرع </a:t>
            </a:r>
            <a:r>
              <a:rPr lang="en-US" dirty="0" err="1" smtClean="0"/>
              <a:t>Klat</a:t>
            </a:r>
            <a:r>
              <a:rPr lang="en-US" dirty="0" smtClean="0"/>
              <a:t> skin</a:t>
            </a:r>
          </a:p>
          <a:p>
            <a:pPr>
              <a:buFont typeface="Wingdings" pitchFamily="2" charset="2"/>
              <a:buChar char="Ø"/>
            </a:pPr>
            <a:r>
              <a:rPr lang="ar-SY" dirty="0" err="1" smtClean="0"/>
              <a:t>الارتشاحات</a:t>
            </a:r>
            <a:r>
              <a:rPr lang="ar-SY" dirty="0" smtClean="0"/>
              <a:t> الكبدية ( سرطان بدئي, انتقالات, داء </a:t>
            </a:r>
            <a:r>
              <a:rPr lang="ar-SY" dirty="0" err="1" smtClean="0"/>
              <a:t>نشواني</a:t>
            </a:r>
            <a:r>
              <a:rPr lang="ar-SY" dirty="0" smtClean="0"/>
              <a:t> )</a:t>
            </a:r>
          </a:p>
          <a:p>
            <a:pPr>
              <a:buFont typeface="Wingdings" pitchFamily="2" charset="2"/>
              <a:buChar char="ü"/>
            </a:pPr>
            <a:endParaRPr lang="ar-SY" dirty="0" smtClean="0"/>
          </a:p>
          <a:p>
            <a:pPr>
              <a:buFont typeface="Wingdings" pitchFamily="2" charset="2"/>
              <a:buChar char="ü"/>
            </a:pPr>
            <a:r>
              <a:rPr lang="ar-SY" dirty="0" smtClean="0"/>
              <a:t>يكون </a:t>
            </a:r>
            <a:r>
              <a:rPr lang="ar-SY" dirty="0" smtClean="0"/>
              <a:t>مستوى </a:t>
            </a:r>
            <a:r>
              <a:rPr lang="ar-SY" dirty="0" err="1" smtClean="0"/>
              <a:t>البليروبين</a:t>
            </a:r>
            <a:r>
              <a:rPr lang="ar-SY" dirty="0" smtClean="0"/>
              <a:t> قريب من الطبيعي, بسبب القدرة العالية للخلية الكبدية في المناطق غير المصابة </a:t>
            </a:r>
            <a:r>
              <a:rPr lang="ar-SY" dirty="0" err="1" smtClean="0"/>
              <a:t>لافراز</a:t>
            </a:r>
            <a:r>
              <a:rPr lang="ar-SY" dirty="0" smtClean="0"/>
              <a:t> </a:t>
            </a:r>
            <a:r>
              <a:rPr lang="ar-SY" dirty="0" err="1" smtClean="0"/>
              <a:t>البيليروبين</a:t>
            </a:r>
            <a:endParaRPr lang="ar-SY" dirty="0" smtClean="0"/>
          </a:p>
          <a:p>
            <a:endParaRPr lang="ar-SY" dirty="0" smtClean="0"/>
          </a:p>
          <a:p>
            <a:endParaRPr lang="en-US" dirty="0" smtClean="0"/>
          </a:p>
          <a:p>
            <a:endParaRPr lang="ar-SA" dirty="0"/>
          </a:p>
        </p:txBody>
      </p:sp>
      <p:cxnSp>
        <p:nvCxnSpPr>
          <p:cNvPr id="5" name="رابط كسهم مستقيم 4"/>
          <p:cNvCxnSpPr/>
          <p:nvPr/>
        </p:nvCxnSpPr>
        <p:spPr>
          <a:xfrm rot="10800000">
            <a:off x="4876800" y="5181600"/>
            <a:ext cx="533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SY" sz="3600" b="1" dirty="0" smtClean="0">
                <a:solidFill>
                  <a:srgbClr val="FF0000"/>
                </a:solidFill>
              </a:rPr>
              <a:t>ارتفاع </a:t>
            </a:r>
            <a:r>
              <a:rPr lang="ar-SY" sz="3600" b="1" dirty="0" err="1" smtClean="0">
                <a:solidFill>
                  <a:srgbClr val="FF0000"/>
                </a:solidFill>
              </a:rPr>
              <a:t>البيليروبين</a:t>
            </a:r>
            <a:r>
              <a:rPr lang="ar-SY" sz="3600" b="1" dirty="0" smtClean="0">
                <a:solidFill>
                  <a:srgbClr val="FF0000"/>
                </a:solidFill>
              </a:rPr>
              <a:t> </a:t>
            </a:r>
            <a:r>
              <a:rPr lang="ar-SY" sz="3600" b="1" dirty="0" smtClean="0">
                <a:solidFill>
                  <a:srgbClr val="FF0000"/>
                </a:solidFill>
              </a:rPr>
              <a:t>الغير متوافق مع </a:t>
            </a:r>
            <a:r>
              <a:rPr lang="en-US" sz="3600" b="1" dirty="0" smtClean="0">
                <a:solidFill>
                  <a:srgbClr val="FF0000"/>
                </a:solidFill>
              </a:rPr>
              <a:t>AP</a:t>
            </a:r>
          </a:p>
          <a:p>
            <a:pPr>
              <a:buFont typeface="Wingdings" pitchFamily="2" charset="2"/>
              <a:buChar char="Ø"/>
            </a:pPr>
            <a:r>
              <a:rPr lang="ar-SY" dirty="0" smtClean="0">
                <a:solidFill>
                  <a:srgbClr val="FFFF00"/>
                </a:solidFill>
              </a:rPr>
              <a:t>ارتفاع </a:t>
            </a:r>
            <a:r>
              <a:rPr lang="ar-SY" dirty="0" err="1" smtClean="0">
                <a:solidFill>
                  <a:srgbClr val="FFFF00"/>
                </a:solidFill>
              </a:rPr>
              <a:t>البيليروبين</a:t>
            </a:r>
            <a:r>
              <a:rPr lang="ar-SY" dirty="0" smtClean="0">
                <a:solidFill>
                  <a:srgbClr val="FFFF00"/>
                </a:solidFill>
              </a:rPr>
              <a:t> المباشر الغير متوافق مع </a:t>
            </a:r>
            <a:r>
              <a:rPr lang="ar-SY" dirty="0" err="1" smtClean="0">
                <a:solidFill>
                  <a:srgbClr val="FFFF00"/>
                </a:solidFill>
              </a:rPr>
              <a:t>الت</a:t>
            </a:r>
            <a:r>
              <a:rPr lang="ar-SY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AP</a:t>
            </a:r>
          </a:p>
          <a:p>
            <a:r>
              <a:rPr lang="ar-SY" dirty="0" smtClean="0"/>
              <a:t>أمراض الكبد الوراثية ( </a:t>
            </a:r>
            <a:r>
              <a:rPr lang="ar-SY" dirty="0" err="1" smtClean="0"/>
              <a:t>روترو</a:t>
            </a:r>
            <a:r>
              <a:rPr lang="ar-SY" dirty="0" smtClean="0"/>
              <a:t> , </a:t>
            </a:r>
            <a:r>
              <a:rPr lang="ar-SY" dirty="0" err="1" smtClean="0"/>
              <a:t>دوبن</a:t>
            </a:r>
            <a:r>
              <a:rPr lang="ar-SY" dirty="0" smtClean="0"/>
              <a:t> </a:t>
            </a:r>
            <a:r>
              <a:rPr lang="ar-SY" dirty="0" err="1" smtClean="0"/>
              <a:t>جنسون</a:t>
            </a:r>
            <a:r>
              <a:rPr lang="ar-SY" dirty="0" smtClean="0"/>
              <a:t> )</a:t>
            </a:r>
          </a:p>
          <a:p>
            <a:r>
              <a:rPr lang="ar-SY" dirty="0" err="1" smtClean="0"/>
              <a:t>اسباب</a:t>
            </a:r>
            <a:r>
              <a:rPr lang="ar-SY" dirty="0" smtClean="0"/>
              <a:t> مختلفة من أمراض الكبد(التهاب الكبد الفيروسي,الأدوية, الكحول </a:t>
            </a:r>
            <a:r>
              <a:rPr lang="ar-SY" dirty="0" smtClean="0"/>
              <a:t>)</a:t>
            </a:r>
          </a:p>
          <a:p>
            <a:r>
              <a:rPr lang="ar-SY" dirty="0" err="1" smtClean="0"/>
              <a:t>الانتان</a:t>
            </a:r>
            <a:r>
              <a:rPr lang="ar-SY" dirty="0" smtClean="0"/>
              <a:t> خارج الكبد الشديد      ارتفاع </a:t>
            </a:r>
            <a:r>
              <a:rPr lang="ar-SY" dirty="0" err="1" smtClean="0"/>
              <a:t>بيليروبين</a:t>
            </a:r>
            <a:r>
              <a:rPr lang="ar-SY" dirty="0" smtClean="0"/>
              <a:t> مباشر غير متوافق مع ارتفاع </a:t>
            </a:r>
            <a:r>
              <a:rPr lang="ar-SY" dirty="0" err="1" smtClean="0"/>
              <a:t>الـ</a:t>
            </a:r>
            <a:r>
              <a:rPr lang="ar-SY" dirty="0" smtClean="0"/>
              <a:t> </a:t>
            </a:r>
            <a:r>
              <a:rPr lang="en-US" dirty="0" smtClean="0"/>
              <a:t>AP</a:t>
            </a:r>
            <a:endParaRPr lang="ar-SY" dirty="0" smtClean="0"/>
          </a:p>
          <a:p>
            <a:pPr>
              <a:buFont typeface="Wingdings" pitchFamily="2" charset="2"/>
              <a:buChar char="Ø"/>
            </a:pPr>
            <a:r>
              <a:rPr lang="ar-SY" dirty="0" smtClean="0">
                <a:solidFill>
                  <a:srgbClr val="FFFF00"/>
                </a:solidFill>
              </a:rPr>
              <a:t>ارتفاع </a:t>
            </a:r>
            <a:r>
              <a:rPr lang="ar-SY" dirty="0" err="1" smtClean="0">
                <a:solidFill>
                  <a:srgbClr val="FFFF00"/>
                </a:solidFill>
              </a:rPr>
              <a:t>البيليروبين</a:t>
            </a:r>
            <a:r>
              <a:rPr lang="ar-SY" dirty="0" smtClean="0">
                <a:solidFill>
                  <a:srgbClr val="FFFF00"/>
                </a:solidFill>
              </a:rPr>
              <a:t> الغير مباشر الغير متناسب مع </a:t>
            </a:r>
            <a:r>
              <a:rPr lang="en-US" dirty="0" smtClean="0">
                <a:solidFill>
                  <a:srgbClr val="FFFF00"/>
                </a:solidFill>
              </a:rPr>
              <a:t>AP</a:t>
            </a:r>
          </a:p>
          <a:p>
            <a:r>
              <a:rPr lang="ar-SY" dirty="0" smtClean="0"/>
              <a:t>أمراض الكبد الوراثية بسبب نقص القبط الكبدي(</a:t>
            </a:r>
            <a:r>
              <a:rPr lang="ar-SY" dirty="0" err="1" smtClean="0"/>
              <a:t>جلبرت</a:t>
            </a:r>
            <a:r>
              <a:rPr lang="ar-SY" dirty="0" smtClean="0"/>
              <a:t> )</a:t>
            </a:r>
          </a:p>
          <a:p>
            <a:r>
              <a:rPr lang="ar-SY" dirty="0" smtClean="0"/>
              <a:t>داء ويلسون      تحرر النحاس       انحلال الدم</a:t>
            </a:r>
          </a:p>
          <a:p>
            <a:r>
              <a:rPr lang="ar-SY" dirty="0" smtClean="0"/>
              <a:t>أمراض الدم الانحلالية</a:t>
            </a:r>
            <a:endParaRPr lang="ar-SA" dirty="0"/>
          </a:p>
        </p:txBody>
      </p:sp>
      <p:cxnSp>
        <p:nvCxnSpPr>
          <p:cNvPr id="5" name="رابط كسهم مستقيم 4"/>
          <p:cNvCxnSpPr/>
          <p:nvPr/>
        </p:nvCxnSpPr>
        <p:spPr>
          <a:xfrm rot="10800000">
            <a:off x="6705600" y="5486400"/>
            <a:ext cx="457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كسهم مستقيم 7"/>
          <p:cNvCxnSpPr/>
          <p:nvPr/>
        </p:nvCxnSpPr>
        <p:spPr>
          <a:xfrm rot="10800000">
            <a:off x="4876800" y="320040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 rot="10800000">
            <a:off x="4191000" y="5486400"/>
            <a:ext cx="533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SY" sz="4000" b="1" dirty="0" smtClean="0">
                <a:solidFill>
                  <a:srgbClr val="FF0000"/>
                </a:solidFill>
              </a:rPr>
              <a:t>ارتفاع </a:t>
            </a:r>
            <a:r>
              <a:rPr lang="en-US" sz="4000" b="1" dirty="0" smtClean="0">
                <a:solidFill>
                  <a:srgbClr val="FF0000"/>
                </a:solidFill>
              </a:rPr>
              <a:t> AP </a:t>
            </a:r>
            <a:r>
              <a:rPr lang="ar-SY" sz="4000" b="1" dirty="0" smtClean="0">
                <a:solidFill>
                  <a:srgbClr val="FF0000"/>
                </a:solidFill>
              </a:rPr>
              <a:t>مع </a:t>
            </a:r>
            <a:r>
              <a:rPr lang="en-US" sz="4000" b="1" dirty="0" err="1" smtClean="0">
                <a:solidFill>
                  <a:srgbClr val="FF0000"/>
                </a:solidFill>
              </a:rPr>
              <a:t>GGt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ar-SY" sz="4000" b="1" dirty="0" smtClean="0">
                <a:solidFill>
                  <a:srgbClr val="FF0000"/>
                </a:solidFill>
              </a:rPr>
              <a:t> طبيعي</a:t>
            </a:r>
          </a:p>
          <a:p>
            <a:r>
              <a:rPr lang="ar-SY" dirty="0" smtClean="0"/>
              <a:t>الأمراض العظمية ( داء </a:t>
            </a:r>
            <a:r>
              <a:rPr lang="ar-SY" dirty="0" err="1" smtClean="0"/>
              <a:t>باجت</a:t>
            </a:r>
            <a:r>
              <a:rPr lang="ar-SY" dirty="0" smtClean="0"/>
              <a:t> )</a:t>
            </a:r>
          </a:p>
          <a:p>
            <a:r>
              <a:rPr lang="ar-SY" dirty="0" smtClean="0"/>
              <a:t>النمو السريع للعظم</a:t>
            </a:r>
          </a:p>
          <a:p>
            <a:r>
              <a:rPr lang="ar-SY" dirty="0" smtClean="0"/>
              <a:t>الحمل</a:t>
            </a:r>
          </a:p>
          <a:p>
            <a:r>
              <a:rPr lang="ar-SY" dirty="0" err="1" smtClean="0"/>
              <a:t>الركودة</a:t>
            </a:r>
            <a:r>
              <a:rPr lang="ar-SY" dirty="0" smtClean="0"/>
              <a:t> الصفراوية داخل الكبد الحميدة ( </a:t>
            </a:r>
            <a:r>
              <a:rPr lang="en-US" dirty="0" smtClean="0"/>
              <a:t>BRIC </a:t>
            </a:r>
            <a:r>
              <a:rPr lang="ar-SY" dirty="0" smtClean="0"/>
              <a:t>)</a:t>
            </a:r>
          </a:p>
          <a:p>
            <a:r>
              <a:rPr lang="ar-SY" dirty="0" smtClean="0"/>
              <a:t>متلازمة </a:t>
            </a:r>
            <a:r>
              <a:rPr lang="en-US" dirty="0" err="1" smtClean="0"/>
              <a:t>Bylers</a:t>
            </a:r>
            <a:r>
              <a:rPr lang="ar-SY" dirty="0" smtClean="0"/>
              <a:t> ( </a:t>
            </a:r>
            <a:r>
              <a:rPr lang="ar-SY" dirty="0" err="1" smtClean="0"/>
              <a:t>ركودة</a:t>
            </a:r>
            <a:r>
              <a:rPr lang="ar-SY" dirty="0" smtClean="0"/>
              <a:t> صفراوية داخل الكبد )</a:t>
            </a:r>
          </a:p>
          <a:p>
            <a:pPr>
              <a:buFont typeface="Wingdings" pitchFamily="2" charset="2"/>
              <a:buChar char="v"/>
            </a:pPr>
            <a:r>
              <a:rPr lang="ar-SY" b="1" dirty="0" smtClean="0">
                <a:solidFill>
                  <a:srgbClr val="FF0000"/>
                </a:solidFill>
              </a:rPr>
              <a:t>الارتفاع المعزول </a:t>
            </a:r>
            <a:r>
              <a:rPr lang="ar-SY" b="1" dirty="0" err="1" smtClean="0">
                <a:solidFill>
                  <a:srgbClr val="FF0000"/>
                </a:solidFill>
              </a:rPr>
              <a:t>للـ</a:t>
            </a:r>
            <a:r>
              <a:rPr lang="ar-SY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GGt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ar-SY" b="1" dirty="0" smtClean="0">
                <a:solidFill>
                  <a:srgbClr val="FF0000"/>
                </a:solidFill>
              </a:rPr>
              <a:t>مع </a:t>
            </a:r>
            <a:r>
              <a:rPr lang="en-US" b="1" dirty="0" smtClean="0">
                <a:solidFill>
                  <a:srgbClr val="FF0000"/>
                </a:solidFill>
              </a:rPr>
              <a:t>AP </a:t>
            </a:r>
            <a:r>
              <a:rPr lang="ar-SY" b="1" dirty="0" smtClean="0">
                <a:solidFill>
                  <a:srgbClr val="FF0000"/>
                </a:solidFill>
              </a:rPr>
              <a:t> طبيعي</a:t>
            </a:r>
          </a:p>
          <a:p>
            <a:r>
              <a:rPr lang="ar-SY" dirty="0" smtClean="0"/>
              <a:t>الأدوية ( </a:t>
            </a:r>
            <a:r>
              <a:rPr lang="ar-SY" dirty="0" err="1" smtClean="0"/>
              <a:t>الوارفرين</a:t>
            </a:r>
            <a:r>
              <a:rPr lang="ar-SY" dirty="0" smtClean="0"/>
              <a:t> , مضادات الاختلاج )</a:t>
            </a:r>
          </a:p>
          <a:p>
            <a:r>
              <a:rPr lang="ar-SY" dirty="0" smtClean="0"/>
              <a:t>الكحول</a:t>
            </a:r>
            <a:endParaRPr lang="ar-SA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ar-SY" sz="4000" b="1" dirty="0" err="1" smtClean="0">
                <a:solidFill>
                  <a:srgbClr val="FF0000"/>
                </a:solidFill>
              </a:rPr>
              <a:t>واسمات</a:t>
            </a:r>
            <a:r>
              <a:rPr lang="ar-SY" sz="4000" b="1" dirty="0" smtClean="0">
                <a:solidFill>
                  <a:srgbClr val="FF0000"/>
                </a:solidFill>
              </a:rPr>
              <a:t> الكبد التركيبية</a:t>
            </a:r>
          </a:p>
          <a:p>
            <a:pPr marL="514350" indent="-514350">
              <a:buFont typeface="+mj-lt"/>
              <a:buAutoNum type="arabicParenR"/>
            </a:pPr>
            <a:r>
              <a:rPr lang="ar-SY" b="1" dirty="0" smtClean="0">
                <a:solidFill>
                  <a:srgbClr val="FF0000"/>
                </a:solidFill>
              </a:rPr>
              <a:t>زمن </a:t>
            </a:r>
            <a:r>
              <a:rPr lang="ar-SY" b="1" dirty="0" err="1" smtClean="0">
                <a:solidFill>
                  <a:srgbClr val="FF0000"/>
                </a:solidFill>
              </a:rPr>
              <a:t>البروثرومبين</a:t>
            </a:r>
            <a:r>
              <a:rPr lang="ar-SY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PT</a:t>
            </a:r>
            <a:endParaRPr lang="ar-SY" b="1" dirty="0" smtClean="0">
              <a:solidFill>
                <a:srgbClr val="FF0000"/>
              </a:solidFill>
            </a:endParaRPr>
          </a:p>
          <a:p>
            <a:r>
              <a:rPr lang="ar-SY" dirty="0" smtClean="0"/>
              <a:t>يلعب الكبد دورا هاماً في عملية </a:t>
            </a:r>
            <a:r>
              <a:rPr lang="ar-SY" dirty="0" err="1" smtClean="0"/>
              <a:t>الارقاء</a:t>
            </a:r>
            <a:r>
              <a:rPr lang="ar-SY" dirty="0" smtClean="0"/>
              <a:t> الدموي</a:t>
            </a:r>
          </a:p>
          <a:p>
            <a:r>
              <a:rPr lang="ar-SY" dirty="0" smtClean="0"/>
              <a:t>جميع عوامل التخثر تصنع بالكبد عدا العامل الثامن</a:t>
            </a:r>
          </a:p>
          <a:p>
            <a:r>
              <a:rPr lang="ar-SY" dirty="0" smtClean="0"/>
              <a:t>يقيس </a:t>
            </a:r>
            <a:r>
              <a:rPr lang="ar-SY" dirty="0" err="1" smtClean="0"/>
              <a:t>ال</a:t>
            </a:r>
            <a:r>
              <a:rPr lang="ar-SY" dirty="0" smtClean="0"/>
              <a:t> </a:t>
            </a:r>
            <a:r>
              <a:rPr lang="en-US" dirty="0" smtClean="0"/>
              <a:t>PT </a:t>
            </a:r>
            <a:r>
              <a:rPr lang="ar-SY" dirty="0" smtClean="0"/>
              <a:t>زمن تحول </a:t>
            </a:r>
            <a:r>
              <a:rPr lang="ar-SY" dirty="0" err="1" smtClean="0"/>
              <a:t>البرثرومبين</a:t>
            </a:r>
            <a:r>
              <a:rPr lang="ar-SY" dirty="0" smtClean="0"/>
              <a:t>      </a:t>
            </a:r>
            <a:r>
              <a:rPr lang="ar-SY" dirty="0" err="1" smtClean="0"/>
              <a:t>ثرومبين</a:t>
            </a:r>
            <a:endParaRPr lang="ar-SY" dirty="0" smtClean="0"/>
          </a:p>
          <a:p>
            <a:r>
              <a:rPr lang="ar-SY" dirty="0" smtClean="0"/>
              <a:t>يعكس فعالية العديد من عوامل التخثر 2 , 5 , 7 ,9 , 10</a:t>
            </a:r>
          </a:p>
          <a:p>
            <a:r>
              <a:rPr lang="en-US" dirty="0" err="1" smtClean="0"/>
              <a:t>Vit</a:t>
            </a:r>
            <a:r>
              <a:rPr lang="en-US" dirty="0" smtClean="0"/>
              <a:t> K </a:t>
            </a:r>
            <a:r>
              <a:rPr lang="ar-SY" dirty="0" smtClean="0"/>
              <a:t>ضروري لتفعيل هذه العوامل لتقوم بوظيفتها</a:t>
            </a:r>
          </a:p>
          <a:p>
            <a:pPr>
              <a:buFont typeface="Wingdings" pitchFamily="2" charset="2"/>
              <a:buChar char="Ø"/>
            </a:pPr>
            <a:r>
              <a:rPr lang="ar-SY" sz="4000" b="1" dirty="0" smtClean="0">
                <a:solidFill>
                  <a:srgbClr val="FFFF00"/>
                </a:solidFill>
              </a:rPr>
              <a:t>تطاول </a:t>
            </a:r>
            <a:r>
              <a:rPr lang="ar-SY" sz="4000" b="1" dirty="0" err="1" smtClean="0">
                <a:solidFill>
                  <a:srgbClr val="FFFF00"/>
                </a:solidFill>
              </a:rPr>
              <a:t>الـ</a:t>
            </a:r>
            <a:r>
              <a:rPr lang="ar-SY" sz="4000" b="1" dirty="0" smtClean="0">
                <a:solidFill>
                  <a:srgbClr val="FFFF00"/>
                </a:solidFill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</a:rPr>
              <a:t>PT </a:t>
            </a:r>
            <a:endParaRPr lang="ar-SY" sz="4000" b="1" dirty="0" smtClean="0">
              <a:solidFill>
                <a:srgbClr val="FFFF00"/>
              </a:solidFill>
            </a:endParaRPr>
          </a:p>
          <a:p>
            <a:r>
              <a:rPr lang="ar-SY" dirty="0" smtClean="0"/>
              <a:t>أذية </a:t>
            </a:r>
            <a:r>
              <a:rPr lang="ar-SY" dirty="0" err="1" smtClean="0"/>
              <a:t>البرانشيم</a:t>
            </a:r>
            <a:r>
              <a:rPr lang="ar-SY" dirty="0" smtClean="0"/>
              <a:t> الكبدي</a:t>
            </a:r>
          </a:p>
          <a:p>
            <a:r>
              <a:rPr lang="ar-SY" dirty="0" smtClean="0"/>
              <a:t>الانسداد الصفراوي</a:t>
            </a:r>
          </a:p>
          <a:p>
            <a:r>
              <a:rPr lang="ar-SY" dirty="0" smtClean="0"/>
              <a:t>نقص </a:t>
            </a:r>
            <a:r>
              <a:rPr lang="en-US" dirty="0" err="1" smtClean="0"/>
              <a:t>Vit</a:t>
            </a:r>
            <a:r>
              <a:rPr lang="en-US" dirty="0" smtClean="0"/>
              <a:t> k </a:t>
            </a:r>
            <a:r>
              <a:rPr lang="ar-SY" dirty="0" smtClean="0"/>
              <a:t>( سوء </a:t>
            </a:r>
            <a:r>
              <a:rPr lang="ar-SY" dirty="0" smtClean="0"/>
              <a:t>تغذية, سوء امتصاص,صادات , </a:t>
            </a:r>
            <a:r>
              <a:rPr lang="en-US" dirty="0" err="1" smtClean="0"/>
              <a:t>warfarine</a:t>
            </a:r>
            <a:r>
              <a:rPr lang="ar-SY" dirty="0" smtClean="0"/>
              <a:t>)</a:t>
            </a:r>
            <a:endParaRPr lang="en-US" dirty="0" smtClean="0"/>
          </a:p>
          <a:p>
            <a:r>
              <a:rPr lang="en-US" dirty="0" smtClean="0"/>
              <a:t>DIC</a:t>
            </a:r>
            <a:r>
              <a:rPr lang="ar-SY" dirty="0" smtClean="0"/>
              <a:t> بسبب استهلاك عوامل التخثر</a:t>
            </a:r>
            <a:endParaRPr lang="en-US" dirty="0" smtClean="0"/>
          </a:p>
          <a:p>
            <a:endParaRPr lang="ar-SA" dirty="0"/>
          </a:p>
        </p:txBody>
      </p:sp>
      <p:cxnSp>
        <p:nvCxnSpPr>
          <p:cNvPr id="5" name="رابط كسهم مستقيم 4"/>
          <p:cNvCxnSpPr/>
          <p:nvPr/>
        </p:nvCxnSpPr>
        <p:spPr>
          <a:xfrm rot="10800000">
            <a:off x="3429000" y="2590800"/>
            <a:ext cx="533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ar-SY" dirty="0" smtClean="0">
                <a:solidFill>
                  <a:srgbClr val="FFFF00"/>
                </a:solidFill>
              </a:rPr>
              <a:t>يمكن تميز </a:t>
            </a:r>
            <a:r>
              <a:rPr lang="en-US" dirty="0" smtClean="0">
                <a:solidFill>
                  <a:srgbClr val="FFFF00"/>
                </a:solidFill>
              </a:rPr>
              <a:t>DIC </a:t>
            </a:r>
            <a:r>
              <a:rPr lang="ar-SY" dirty="0" smtClean="0">
                <a:solidFill>
                  <a:srgbClr val="FFFF00"/>
                </a:solidFill>
              </a:rPr>
              <a:t>عن أمراض الكبد كسبب لتطاول </a:t>
            </a:r>
            <a:r>
              <a:rPr lang="en-US" dirty="0" smtClean="0">
                <a:solidFill>
                  <a:srgbClr val="FFFF00"/>
                </a:solidFill>
              </a:rPr>
              <a:t>PT</a:t>
            </a:r>
          </a:p>
          <a:p>
            <a:r>
              <a:rPr lang="en-US" dirty="0" smtClean="0"/>
              <a:t>DIC </a:t>
            </a:r>
            <a:r>
              <a:rPr lang="ar-SY" dirty="0" smtClean="0"/>
              <a:t>تنقص جميع عوامل التخثر</a:t>
            </a:r>
          </a:p>
          <a:p>
            <a:r>
              <a:rPr lang="ar-SY" dirty="0" err="1" smtClean="0"/>
              <a:t>الاصابة</a:t>
            </a:r>
            <a:r>
              <a:rPr lang="ar-SY" dirty="0" smtClean="0"/>
              <a:t> الكبدية        نقص جميع عوامل التخثر عدا العامل الثامن</a:t>
            </a:r>
          </a:p>
          <a:p>
            <a:r>
              <a:rPr lang="ar-SY" dirty="0" err="1" smtClean="0"/>
              <a:t>اعطاء</a:t>
            </a:r>
            <a:r>
              <a:rPr lang="ar-SY" dirty="0" smtClean="0"/>
              <a:t> </a:t>
            </a:r>
            <a:r>
              <a:rPr lang="ar-SY" dirty="0" err="1" smtClean="0"/>
              <a:t>الـ</a:t>
            </a:r>
            <a:r>
              <a:rPr lang="ar-SY" dirty="0" smtClean="0"/>
              <a:t> </a:t>
            </a:r>
            <a:r>
              <a:rPr lang="en-US" dirty="0" err="1" smtClean="0"/>
              <a:t>Vit</a:t>
            </a:r>
            <a:r>
              <a:rPr lang="en-US" dirty="0" smtClean="0"/>
              <a:t> k </a:t>
            </a:r>
            <a:r>
              <a:rPr lang="ar-SY" dirty="0" smtClean="0"/>
              <a:t>      تحسن </a:t>
            </a:r>
            <a:r>
              <a:rPr lang="ar-SY" dirty="0" err="1" smtClean="0"/>
              <a:t>الـ</a:t>
            </a:r>
            <a:r>
              <a:rPr lang="ar-SY" dirty="0" smtClean="0"/>
              <a:t> </a:t>
            </a:r>
            <a:r>
              <a:rPr lang="en-US" dirty="0" smtClean="0"/>
              <a:t>PT</a:t>
            </a:r>
            <a:r>
              <a:rPr lang="ar-SY" dirty="0" smtClean="0"/>
              <a:t>  30% خلال 24 ساعة في قصور الكبد الحاد</a:t>
            </a:r>
          </a:p>
          <a:p>
            <a:pPr marL="571500" indent="-571500">
              <a:buFont typeface="+mj-lt"/>
              <a:buAutoNum type="romanUcPeriod" startAt="7"/>
            </a:pPr>
            <a:r>
              <a:rPr lang="ar-SY" dirty="0" smtClean="0"/>
              <a:t>  نصف عمره 6 ساعات فإن التغير في مستواه ومستوى </a:t>
            </a:r>
            <a:r>
              <a:rPr lang="en-US" dirty="0" smtClean="0"/>
              <a:t>PT</a:t>
            </a:r>
          </a:p>
          <a:p>
            <a:pPr marL="571500" indent="-571500">
              <a:buNone/>
            </a:pPr>
            <a:r>
              <a:rPr lang="ar-SY" dirty="0" smtClean="0"/>
              <a:t>      مفيد في مراقبة الوظيفة التركيبية للكبد في قصور الكبد الحاد</a:t>
            </a:r>
          </a:p>
          <a:p>
            <a:endParaRPr lang="ar-SA" dirty="0"/>
          </a:p>
        </p:txBody>
      </p:sp>
      <p:cxnSp>
        <p:nvCxnSpPr>
          <p:cNvPr id="5" name="رابط كسهم مستقيم 4"/>
          <p:cNvCxnSpPr/>
          <p:nvPr/>
        </p:nvCxnSpPr>
        <p:spPr>
          <a:xfrm rot="10800000">
            <a:off x="6019800" y="1524000"/>
            <a:ext cx="685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rot="10800000">
            <a:off x="6019800" y="2133600"/>
            <a:ext cx="457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914400" indent="-914400">
              <a:buFont typeface="+mj-lt"/>
              <a:buAutoNum type="arabicParenR" startAt="2"/>
            </a:pPr>
            <a:r>
              <a:rPr lang="ar-SY" sz="4800" b="1" dirty="0" smtClean="0">
                <a:solidFill>
                  <a:srgbClr val="FF0000"/>
                </a:solidFill>
              </a:rPr>
              <a:t>الألبومين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يصنع ويركب الكبد يومياً 10 </a:t>
            </a:r>
            <a:r>
              <a:rPr lang="ar-SY" dirty="0" err="1" smtClean="0"/>
              <a:t>غ</a:t>
            </a:r>
            <a:r>
              <a:rPr lang="ar-SY" dirty="0" smtClean="0"/>
              <a:t> من الألبومين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أي مرض </a:t>
            </a:r>
            <a:r>
              <a:rPr lang="ar-SY" dirty="0" err="1" smtClean="0"/>
              <a:t>برانشيمي</a:t>
            </a:r>
            <a:r>
              <a:rPr lang="ar-SY" dirty="0" smtClean="0"/>
              <a:t> متقدم يؤدي إلى نقص ألبومين المصل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نقص ألبومين المصل ليس نوعي لمرض كبدي( </a:t>
            </a:r>
            <a:r>
              <a:rPr lang="ar-SY" dirty="0" err="1" smtClean="0"/>
              <a:t>اطراح</a:t>
            </a:r>
            <a:r>
              <a:rPr lang="ar-SY" dirty="0" smtClean="0"/>
              <a:t> كلوي , فقدان معوي , نقص تغذية )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نصف عمر الألبومين 20 يوم , فان قياسه المصلي قليل الفائدة بأمراض الكبد الحادة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تركيز الألبومين المصلي يلعب دوراً في </a:t>
            </a:r>
            <a:r>
              <a:rPr lang="ar-SY" dirty="0" err="1" smtClean="0"/>
              <a:t>الانذار</a:t>
            </a:r>
            <a:r>
              <a:rPr lang="ar-SY" dirty="0" smtClean="0"/>
              <a:t> بأمراض الكبد المزمنة</a:t>
            </a:r>
            <a:endParaRPr lang="ar-SA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r">
              <a:buFont typeface="Wingdings" pitchFamily="2" charset="2"/>
              <a:buChar char="q"/>
            </a:pPr>
            <a:r>
              <a:rPr lang="ar-SY" sz="4000" b="1" dirty="0" err="1" smtClean="0">
                <a:solidFill>
                  <a:srgbClr val="FF0000"/>
                </a:solidFill>
              </a:rPr>
              <a:t>الامينوترانسفيراز</a:t>
            </a:r>
            <a:endParaRPr lang="ar-SY" sz="4000" b="1" dirty="0" smtClean="0">
              <a:solidFill>
                <a:srgbClr val="FF0000"/>
              </a:solidFill>
            </a:endParaRPr>
          </a:p>
          <a:p>
            <a:pPr algn="r">
              <a:buFont typeface="Wingdings" pitchFamily="2" charset="2"/>
              <a:buChar char="v"/>
            </a:pPr>
            <a:r>
              <a:rPr lang="ar-SY" sz="4400" b="1" dirty="0" smtClean="0">
                <a:solidFill>
                  <a:srgbClr val="FFFF00"/>
                </a:solidFill>
              </a:rPr>
              <a:t>تضم </a:t>
            </a:r>
            <a:r>
              <a:rPr lang="en-US" sz="4400" b="1" dirty="0" smtClean="0">
                <a:solidFill>
                  <a:srgbClr val="FFFF00"/>
                </a:solidFill>
              </a:rPr>
              <a:t>Alt </a:t>
            </a:r>
            <a:r>
              <a:rPr lang="ar-SY" sz="4400" b="1" dirty="0" smtClean="0">
                <a:solidFill>
                  <a:srgbClr val="FFFF00"/>
                </a:solidFill>
              </a:rPr>
              <a:t> + </a:t>
            </a:r>
            <a:r>
              <a:rPr lang="en-US" sz="4400" b="1" dirty="0" err="1" smtClean="0">
                <a:solidFill>
                  <a:srgbClr val="FFFF00"/>
                </a:solidFill>
              </a:rPr>
              <a:t>Ast</a:t>
            </a:r>
            <a:endParaRPr lang="ar-SY" sz="4400" b="1" dirty="0" smtClean="0">
              <a:solidFill>
                <a:srgbClr val="FFFF00"/>
              </a:solidFill>
            </a:endParaRPr>
          </a:p>
          <a:p>
            <a:pPr algn="r">
              <a:buFont typeface="Wingdings" pitchFamily="2" charset="2"/>
              <a:buChar char="v"/>
            </a:pPr>
            <a:r>
              <a:rPr lang="en-US" sz="4000" b="1" dirty="0" smtClean="0">
                <a:solidFill>
                  <a:srgbClr val="FF0000"/>
                </a:solidFill>
              </a:rPr>
              <a:t>Alt </a:t>
            </a:r>
            <a:r>
              <a:rPr lang="ar-SY" dirty="0" smtClean="0">
                <a:solidFill>
                  <a:schemeClr val="tx1"/>
                </a:solidFill>
              </a:rPr>
              <a:t> أنزيم خلوي يوجد </a:t>
            </a:r>
            <a:r>
              <a:rPr lang="ar-SY" dirty="0" err="1" smtClean="0">
                <a:solidFill>
                  <a:schemeClr val="tx1"/>
                </a:solidFill>
              </a:rPr>
              <a:t>بالسيتوبلازما</a:t>
            </a:r>
            <a:endParaRPr lang="ar-SY" dirty="0" smtClean="0">
              <a:solidFill>
                <a:schemeClr val="tx1"/>
              </a:solidFill>
            </a:endParaRPr>
          </a:p>
          <a:p>
            <a:pPr algn="r">
              <a:buFont typeface="Wingdings" pitchFamily="2" charset="2"/>
              <a:buChar char="v"/>
            </a:pPr>
            <a:r>
              <a:rPr lang="en-US" sz="3600" b="1" dirty="0" smtClean="0">
                <a:solidFill>
                  <a:srgbClr val="FF0000"/>
                </a:solidFill>
              </a:rPr>
              <a:t>AST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ar-SY" dirty="0" smtClean="0">
                <a:solidFill>
                  <a:srgbClr val="FF0000"/>
                </a:solidFill>
              </a:rPr>
              <a:t> </a:t>
            </a:r>
            <a:r>
              <a:rPr lang="ar-SY" dirty="0" smtClean="0">
                <a:solidFill>
                  <a:schemeClr val="tx1"/>
                </a:solidFill>
              </a:rPr>
              <a:t>أنزيم خلوي يوجد </a:t>
            </a:r>
            <a:r>
              <a:rPr lang="ar-SY" dirty="0" err="1" smtClean="0">
                <a:solidFill>
                  <a:schemeClr val="tx1"/>
                </a:solidFill>
              </a:rPr>
              <a:t>السيتوبلازما</a:t>
            </a:r>
            <a:r>
              <a:rPr lang="ar-SY" dirty="0" smtClean="0">
                <a:solidFill>
                  <a:schemeClr val="tx1"/>
                </a:solidFill>
              </a:rPr>
              <a:t> + </a:t>
            </a:r>
            <a:r>
              <a:rPr lang="ar-SY" dirty="0" err="1" smtClean="0">
                <a:solidFill>
                  <a:schemeClr val="tx1"/>
                </a:solidFill>
              </a:rPr>
              <a:t>الميتوكوندريا</a:t>
            </a:r>
            <a:endParaRPr lang="ar-SY" dirty="0" smtClean="0">
              <a:solidFill>
                <a:schemeClr val="tx1"/>
              </a:solidFill>
            </a:endParaRPr>
          </a:p>
          <a:p>
            <a:pPr algn="r">
              <a:buFont typeface="Wingdings" pitchFamily="2" charset="2"/>
              <a:buChar char="v"/>
            </a:pPr>
            <a:r>
              <a:rPr lang="en-US" sz="3600" b="1" dirty="0" smtClean="0">
                <a:solidFill>
                  <a:srgbClr val="FF0000"/>
                </a:solidFill>
              </a:rPr>
              <a:t>Alt  </a:t>
            </a:r>
            <a:r>
              <a:rPr lang="ar-SY" dirty="0" smtClean="0">
                <a:solidFill>
                  <a:schemeClr val="tx1"/>
                </a:solidFill>
              </a:rPr>
              <a:t> هو </a:t>
            </a:r>
            <a:r>
              <a:rPr lang="ar-SY" b="1" u="sng" dirty="0" smtClean="0">
                <a:solidFill>
                  <a:srgbClr val="FFFF00"/>
                </a:solidFill>
              </a:rPr>
              <a:t>نسبيا</a:t>
            </a:r>
            <a:r>
              <a:rPr lang="ar-SY" dirty="0" smtClean="0">
                <a:solidFill>
                  <a:schemeClr val="tx1"/>
                </a:solidFill>
              </a:rPr>
              <a:t> نوعي للكبد , </a:t>
            </a:r>
            <a:r>
              <a:rPr lang="en-US" sz="3600" b="1" dirty="0" smtClean="0">
                <a:solidFill>
                  <a:srgbClr val="FF0000"/>
                </a:solidFill>
              </a:rPr>
              <a:t>AST</a:t>
            </a:r>
            <a:r>
              <a:rPr lang="ar-SY" dirty="0" smtClean="0">
                <a:solidFill>
                  <a:schemeClr val="tx1"/>
                </a:solidFill>
              </a:rPr>
              <a:t> (كبد, عضلات ,قلب, كلية دماغ...)</a:t>
            </a:r>
          </a:p>
          <a:p>
            <a:pPr algn="r">
              <a:buFont typeface="Wingdings" pitchFamily="2" charset="2"/>
              <a:buChar char="v"/>
            </a:pPr>
            <a:r>
              <a:rPr lang="ar-SY" dirty="0" smtClean="0">
                <a:solidFill>
                  <a:schemeClr val="tx1"/>
                </a:solidFill>
              </a:rPr>
              <a:t>ففي حال ارتفاع </a:t>
            </a:r>
            <a:r>
              <a:rPr lang="en-US" dirty="0" err="1" smtClean="0">
                <a:solidFill>
                  <a:schemeClr val="tx1"/>
                </a:solidFill>
              </a:rPr>
              <a:t>Ast</a:t>
            </a:r>
            <a:r>
              <a:rPr lang="ar-SY" dirty="0" smtClean="0">
                <a:solidFill>
                  <a:schemeClr val="tx1"/>
                </a:solidFill>
              </a:rPr>
              <a:t> فقط يجب </a:t>
            </a:r>
            <a:r>
              <a:rPr lang="ar-SY" dirty="0" err="1" smtClean="0">
                <a:solidFill>
                  <a:schemeClr val="tx1"/>
                </a:solidFill>
              </a:rPr>
              <a:t>اثبات</a:t>
            </a:r>
            <a:r>
              <a:rPr lang="ar-SY" dirty="0" smtClean="0">
                <a:solidFill>
                  <a:schemeClr val="tx1"/>
                </a:solidFill>
              </a:rPr>
              <a:t> المنشأ الكبدي بارتفاع </a:t>
            </a:r>
            <a:r>
              <a:rPr lang="en-US" dirty="0" smtClean="0">
                <a:solidFill>
                  <a:schemeClr val="tx1"/>
                </a:solidFill>
              </a:rPr>
              <a:t>Alt</a:t>
            </a:r>
            <a:endParaRPr lang="ar-SY" dirty="0" smtClean="0">
              <a:solidFill>
                <a:schemeClr val="tx1"/>
              </a:solidFill>
            </a:endParaRPr>
          </a:p>
          <a:p>
            <a:pPr algn="r">
              <a:buFont typeface="Wingdings" pitchFamily="2" charset="2"/>
              <a:buChar char="v"/>
            </a:pPr>
            <a:r>
              <a:rPr lang="ar-SY" dirty="0" smtClean="0">
                <a:solidFill>
                  <a:schemeClr val="tx1"/>
                </a:solidFill>
              </a:rPr>
              <a:t>في حال ارتفاع </a:t>
            </a:r>
            <a:r>
              <a:rPr lang="en-US" dirty="0" err="1" smtClean="0">
                <a:solidFill>
                  <a:schemeClr val="tx1"/>
                </a:solidFill>
              </a:rPr>
              <a:t>Ast</a:t>
            </a:r>
            <a:r>
              <a:rPr lang="ar-SY" dirty="0" smtClean="0">
                <a:solidFill>
                  <a:schemeClr val="tx1"/>
                </a:solidFill>
              </a:rPr>
              <a:t> فقط دون </a:t>
            </a:r>
            <a:r>
              <a:rPr lang="ar-SY" dirty="0" err="1" smtClean="0">
                <a:solidFill>
                  <a:schemeClr val="tx1"/>
                </a:solidFill>
              </a:rPr>
              <a:t>الـ</a:t>
            </a:r>
            <a:r>
              <a:rPr lang="ar-SY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Alt</a:t>
            </a:r>
            <a:r>
              <a:rPr lang="ar-SY" dirty="0" smtClean="0">
                <a:solidFill>
                  <a:schemeClr val="tx1"/>
                </a:solidFill>
              </a:rPr>
              <a:t> يجب أن نبحث عن مصدر خارج كبدي</a:t>
            </a:r>
          </a:p>
          <a:p>
            <a:pPr algn="r">
              <a:buFont typeface="Wingdings" pitchFamily="2" charset="2"/>
              <a:buChar char="v"/>
            </a:pPr>
            <a:r>
              <a:rPr lang="ar-SY" dirty="0" smtClean="0">
                <a:solidFill>
                  <a:schemeClr val="tx1"/>
                </a:solidFill>
              </a:rPr>
              <a:t>في حالت نادرة فان ارتفاع </a:t>
            </a:r>
            <a:r>
              <a:rPr lang="en-US" dirty="0" smtClean="0">
                <a:solidFill>
                  <a:schemeClr val="tx1"/>
                </a:solidFill>
              </a:rPr>
              <a:t>Alt</a:t>
            </a:r>
            <a:r>
              <a:rPr lang="ar-SY" dirty="0" smtClean="0">
                <a:solidFill>
                  <a:schemeClr val="tx1"/>
                </a:solidFill>
              </a:rPr>
              <a:t> , </a:t>
            </a:r>
            <a:r>
              <a:rPr lang="en-US" dirty="0" err="1" smtClean="0">
                <a:solidFill>
                  <a:schemeClr val="tx1"/>
                </a:solidFill>
              </a:rPr>
              <a:t>Ast</a:t>
            </a:r>
            <a:r>
              <a:rPr lang="ar-SY" dirty="0" smtClean="0">
                <a:solidFill>
                  <a:schemeClr val="tx1"/>
                </a:solidFill>
              </a:rPr>
              <a:t> معاً يعكس أذية أو مرض عضلي</a:t>
            </a:r>
            <a:endParaRPr lang="en-US" dirty="0" smtClean="0">
              <a:solidFill>
                <a:schemeClr val="tx1"/>
              </a:solidFill>
            </a:endParaRPr>
          </a:p>
          <a:p>
            <a:pPr algn="r"/>
            <a:endParaRPr lang="en-US" dirty="0" smtClean="0">
              <a:solidFill>
                <a:schemeClr val="bg1"/>
              </a:solidFill>
            </a:endParaRPr>
          </a:p>
          <a:p>
            <a:pPr algn="r"/>
            <a:endParaRPr lang="ar-S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ar-SY" sz="3600" b="1" dirty="0" smtClean="0">
                <a:solidFill>
                  <a:srgbClr val="FF0000"/>
                </a:solidFill>
              </a:rPr>
              <a:t>ارتفاع </a:t>
            </a:r>
            <a:r>
              <a:rPr lang="en-US" sz="3600" b="1" dirty="0" smtClean="0">
                <a:solidFill>
                  <a:srgbClr val="FF0000"/>
                </a:solidFill>
              </a:rPr>
              <a:t>ALT</a:t>
            </a:r>
            <a:r>
              <a:rPr lang="ar-SY" sz="3600" b="1" dirty="0" smtClean="0">
                <a:solidFill>
                  <a:srgbClr val="FF0000"/>
                </a:solidFill>
              </a:rPr>
              <a:t> + </a:t>
            </a:r>
            <a:r>
              <a:rPr lang="en-US" sz="3600" b="1" dirty="0" smtClean="0">
                <a:solidFill>
                  <a:srgbClr val="FF0000"/>
                </a:solidFill>
              </a:rPr>
              <a:t>AST</a:t>
            </a:r>
            <a:r>
              <a:rPr lang="ar-SY" sz="3600" b="1" dirty="0" smtClean="0">
                <a:solidFill>
                  <a:srgbClr val="FF0000"/>
                </a:solidFill>
              </a:rPr>
              <a:t> الشديد &gt; 1000</a:t>
            </a:r>
          </a:p>
          <a:p>
            <a:pPr marL="514350" indent="-514350">
              <a:buFont typeface="+mj-lt"/>
              <a:buAutoNum type="arabicParenR"/>
            </a:pPr>
            <a:r>
              <a:rPr lang="ar-SY" b="1" dirty="0" smtClean="0">
                <a:solidFill>
                  <a:srgbClr val="FFFF00"/>
                </a:solidFill>
              </a:rPr>
              <a:t>التهابات الكبد الفيروسية الحادة  </a:t>
            </a:r>
            <a:r>
              <a:rPr lang="en-US" b="1" dirty="0" smtClean="0">
                <a:solidFill>
                  <a:srgbClr val="FFFF00"/>
                </a:solidFill>
              </a:rPr>
              <a:t>A – B – C – D – E</a:t>
            </a:r>
            <a:endParaRPr lang="ar-SY" b="1" dirty="0" smtClean="0">
              <a:solidFill>
                <a:srgbClr val="FFFF00"/>
              </a:solidFill>
            </a:endParaRPr>
          </a:p>
          <a:p>
            <a:pPr marL="514350" indent="-514350">
              <a:buFont typeface="+mj-lt"/>
              <a:buAutoNum type="arabicParenR"/>
            </a:pPr>
            <a:endParaRPr lang="ar-SY" b="1" dirty="0" smtClean="0">
              <a:solidFill>
                <a:srgbClr val="FFFF00"/>
              </a:solidFill>
            </a:endParaRPr>
          </a:p>
          <a:p>
            <a:pPr marL="514350" indent="-514350">
              <a:buFont typeface="+mj-lt"/>
              <a:buAutoNum type="arabicParenR" startAt="2"/>
            </a:pPr>
            <a:r>
              <a:rPr lang="ar-SY" b="1" dirty="0" smtClean="0">
                <a:solidFill>
                  <a:srgbClr val="FFFF00"/>
                </a:solidFill>
              </a:rPr>
              <a:t>الأذية الكبدية المحدثة بالسموم </a:t>
            </a:r>
            <a:r>
              <a:rPr lang="ar-SY" b="1" dirty="0" err="1" smtClean="0">
                <a:solidFill>
                  <a:srgbClr val="FFFF00"/>
                </a:solidFill>
              </a:rPr>
              <a:t>و</a:t>
            </a:r>
            <a:r>
              <a:rPr lang="ar-SY" b="1" dirty="0" smtClean="0">
                <a:solidFill>
                  <a:srgbClr val="FFFF00"/>
                </a:solidFill>
              </a:rPr>
              <a:t> الدواء</a:t>
            </a:r>
          </a:p>
          <a:p>
            <a:r>
              <a:rPr lang="ar-SY" dirty="0" smtClean="0"/>
              <a:t>يعتبر </a:t>
            </a:r>
            <a:r>
              <a:rPr lang="ar-SY" dirty="0" err="1" smtClean="0"/>
              <a:t>الأسيتامينوفين</a:t>
            </a:r>
            <a:r>
              <a:rPr lang="ar-SY" dirty="0" smtClean="0"/>
              <a:t> هو الأكثر شيوعاً لالتهاب الكبد المحدثة بالدواء</a:t>
            </a:r>
          </a:p>
          <a:p>
            <a:r>
              <a:rPr lang="ar-SY" dirty="0" smtClean="0"/>
              <a:t>جرعة &gt; 10 – 12غ كافية </a:t>
            </a:r>
            <a:r>
              <a:rPr lang="ar-SY" dirty="0" err="1" smtClean="0"/>
              <a:t>لاحداث</a:t>
            </a:r>
            <a:r>
              <a:rPr lang="ar-SY" dirty="0" smtClean="0"/>
              <a:t> أذية هامة عند الشخص السليم</a:t>
            </a:r>
          </a:p>
          <a:p>
            <a:r>
              <a:rPr lang="ar-SY" dirty="0" smtClean="0"/>
              <a:t>جرعة أقل بكثير في حال الكحولية </a:t>
            </a:r>
            <a:r>
              <a:rPr lang="ar-SY" dirty="0" err="1" smtClean="0"/>
              <a:t>و</a:t>
            </a:r>
            <a:r>
              <a:rPr lang="ar-SY" dirty="0" smtClean="0"/>
              <a:t> الصيام</a:t>
            </a:r>
          </a:p>
          <a:p>
            <a:pPr marL="514350" indent="-514350">
              <a:buFont typeface="+mj-lt"/>
              <a:buAutoNum type="arabicParenR" startAt="3"/>
            </a:pPr>
            <a:r>
              <a:rPr lang="ar-SY" b="1" dirty="0" smtClean="0">
                <a:solidFill>
                  <a:srgbClr val="FFFF00"/>
                </a:solidFill>
              </a:rPr>
              <a:t>نقص التروية الكبدية ( قصور قلب , صدمة , ...</a:t>
            </a:r>
          </a:p>
          <a:p>
            <a:pPr marL="514350" indent="-514350">
              <a:buNone/>
            </a:pPr>
            <a:endParaRPr lang="ar-SY" b="1" dirty="0" smtClean="0">
              <a:solidFill>
                <a:srgbClr val="FFFF00"/>
              </a:solidFill>
            </a:endParaRPr>
          </a:p>
          <a:p>
            <a:pPr marL="514350" indent="-514350">
              <a:buFont typeface="+mj-lt"/>
              <a:buAutoNum type="arabicParenR" startAt="4"/>
            </a:pPr>
            <a:r>
              <a:rPr lang="ar-SY" b="1" dirty="0" smtClean="0">
                <a:solidFill>
                  <a:srgbClr val="FFFF00"/>
                </a:solidFill>
              </a:rPr>
              <a:t>الانسداد الصفراوي الحصوي الحاد</a:t>
            </a:r>
          </a:p>
          <a:p>
            <a:pPr marL="514350" indent="-514350">
              <a:buFont typeface="+mj-lt"/>
              <a:buAutoNum type="arabicParenR" startAt="4"/>
            </a:pPr>
            <a:endParaRPr lang="ar-SY" b="1" dirty="0" smtClean="0">
              <a:solidFill>
                <a:srgbClr val="FFFF00"/>
              </a:solidFill>
            </a:endParaRPr>
          </a:p>
          <a:p>
            <a:pPr marL="514350" indent="-514350">
              <a:buFont typeface="+mj-lt"/>
              <a:buAutoNum type="arabicParenR" startAt="5"/>
            </a:pPr>
            <a:r>
              <a:rPr lang="ar-SY" b="1" dirty="0" smtClean="0">
                <a:solidFill>
                  <a:srgbClr val="FFFF00"/>
                </a:solidFill>
              </a:rPr>
              <a:t>نادراً التهاب الكبد المناعي والتهاب الكبد بالخلايا </a:t>
            </a:r>
            <a:r>
              <a:rPr lang="ar-SY" b="1" dirty="0" err="1" smtClean="0">
                <a:solidFill>
                  <a:srgbClr val="FFFF00"/>
                </a:solidFill>
              </a:rPr>
              <a:t>العرطلة</a:t>
            </a:r>
            <a:endParaRPr lang="ar-SA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SY" b="1" dirty="0" smtClean="0">
                <a:solidFill>
                  <a:srgbClr val="FF0000"/>
                </a:solidFill>
              </a:rPr>
              <a:t>ارتفاع </a:t>
            </a:r>
            <a:r>
              <a:rPr lang="ar-SY" b="1" dirty="0" err="1" smtClean="0">
                <a:solidFill>
                  <a:srgbClr val="FF0000"/>
                </a:solidFill>
              </a:rPr>
              <a:t>الامينوترانسفيراز</a:t>
            </a:r>
            <a:r>
              <a:rPr lang="ar-SY" b="1" dirty="0" smtClean="0">
                <a:solidFill>
                  <a:srgbClr val="FF0000"/>
                </a:solidFill>
              </a:rPr>
              <a:t> المعتدل 250 – 1000</a:t>
            </a:r>
          </a:p>
          <a:p>
            <a:r>
              <a:rPr lang="ar-SY" dirty="0" smtClean="0"/>
              <a:t>غالبا أي نوع من أمراض الكبد يرفع الخمائر بهذا الشكل</a:t>
            </a:r>
          </a:p>
          <a:p>
            <a:r>
              <a:rPr lang="ar-SY" dirty="0" smtClean="0"/>
              <a:t>أكثر </a:t>
            </a:r>
            <a:r>
              <a:rPr lang="ar-SY" dirty="0" err="1" smtClean="0"/>
              <a:t>الاسباب</a:t>
            </a:r>
            <a:r>
              <a:rPr lang="ar-SY" dirty="0" smtClean="0"/>
              <a:t> شيوعا , التهاب الكبد الفيروسي </a:t>
            </a:r>
            <a:r>
              <a:rPr lang="ar-SY" dirty="0" err="1" smtClean="0"/>
              <a:t>و</a:t>
            </a:r>
            <a:r>
              <a:rPr lang="ar-SY" dirty="0" smtClean="0"/>
              <a:t> الدوائي</a:t>
            </a:r>
          </a:p>
          <a:p>
            <a:r>
              <a:rPr lang="ar-SY" dirty="0" err="1" smtClean="0"/>
              <a:t>اسباب</a:t>
            </a:r>
            <a:r>
              <a:rPr lang="ar-SY" dirty="0" smtClean="0"/>
              <a:t> أخرى (</a:t>
            </a:r>
            <a:r>
              <a:rPr lang="ar-SY" dirty="0" err="1" smtClean="0"/>
              <a:t>اتهاب</a:t>
            </a:r>
            <a:r>
              <a:rPr lang="ar-SY" dirty="0" smtClean="0"/>
              <a:t> الكبد المناعي,ويلسون,عوز 1 @ </a:t>
            </a:r>
            <a:r>
              <a:rPr lang="ar-SY" dirty="0" err="1" smtClean="0"/>
              <a:t>انتي</a:t>
            </a:r>
            <a:r>
              <a:rPr lang="ar-SY" dirty="0" smtClean="0"/>
              <a:t> </a:t>
            </a:r>
            <a:r>
              <a:rPr lang="ar-SY" dirty="0" err="1" smtClean="0"/>
              <a:t>تربسين</a:t>
            </a:r>
            <a:r>
              <a:rPr lang="ar-SY" dirty="0" smtClean="0"/>
              <a:t> , </a:t>
            </a:r>
            <a:r>
              <a:rPr lang="en-US" dirty="0" smtClean="0"/>
              <a:t>NSAIDs</a:t>
            </a:r>
            <a:endParaRPr lang="ar-SY" dirty="0" smtClean="0"/>
          </a:p>
          <a:p>
            <a:r>
              <a:rPr lang="ar-SY" dirty="0" smtClean="0"/>
              <a:t>الفيروسات الكبدية . </a:t>
            </a:r>
            <a:r>
              <a:rPr lang="en-US" dirty="0" smtClean="0"/>
              <a:t>EB , CMV , Herpes</a:t>
            </a:r>
            <a:endParaRPr lang="ar-SY" dirty="0" smtClean="0"/>
          </a:p>
          <a:p>
            <a:pPr>
              <a:buFont typeface="Wingdings" pitchFamily="2" charset="2"/>
              <a:buChar char="q"/>
            </a:pPr>
            <a:r>
              <a:rPr lang="ar-SY" b="1" dirty="0" smtClean="0">
                <a:solidFill>
                  <a:srgbClr val="FF0000"/>
                </a:solidFill>
              </a:rPr>
              <a:t>ارتفاع </a:t>
            </a:r>
            <a:r>
              <a:rPr lang="ar-SY" b="1" dirty="0" err="1" smtClean="0">
                <a:solidFill>
                  <a:srgbClr val="FF0000"/>
                </a:solidFill>
              </a:rPr>
              <a:t>الامينوتانسفيراز</a:t>
            </a:r>
            <a:r>
              <a:rPr lang="ar-SY" b="1" dirty="0" smtClean="0">
                <a:solidFill>
                  <a:srgbClr val="FF0000"/>
                </a:solidFill>
              </a:rPr>
              <a:t> الخفيف &lt; 250</a:t>
            </a:r>
          </a:p>
          <a:p>
            <a:r>
              <a:rPr lang="ar-SY" dirty="0" smtClean="0"/>
              <a:t>غالبا أي نوع من أمراض الكبد    نخر خفيف      ارتفاع خفيف</a:t>
            </a:r>
          </a:p>
          <a:p>
            <a:r>
              <a:rPr lang="en-US" dirty="0" smtClean="0"/>
              <a:t>NASH</a:t>
            </a:r>
            <a:r>
              <a:rPr lang="ar-SY" dirty="0" smtClean="0"/>
              <a:t> + </a:t>
            </a:r>
            <a:r>
              <a:rPr lang="en-US" dirty="0" smtClean="0"/>
              <a:t>Hepatitis C</a:t>
            </a:r>
            <a:r>
              <a:rPr lang="ar-SY" dirty="0" smtClean="0"/>
              <a:t> هي أكثر </a:t>
            </a:r>
            <a:r>
              <a:rPr lang="ar-SY" dirty="0" err="1" smtClean="0"/>
              <a:t>الاسباب</a:t>
            </a:r>
            <a:r>
              <a:rPr lang="ar-SY" dirty="0" smtClean="0"/>
              <a:t> شيوعاً</a:t>
            </a:r>
          </a:p>
          <a:p>
            <a:r>
              <a:rPr lang="ar-SY" dirty="0" smtClean="0"/>
              <a:t>الكحول , الأدوية , الأورام , </a:t>
            </a:r>
            <a:r>
              <a:rPr lang="ar-SY" dirty="0" err="1" smtClean="0"/>
              <a:t>الهيموكرومانوز</a:t>
            </a:r>
            <a:r>
              <a:rPr lang="ar-SY" dirty="0" smtClean="0"/>
              <a:t> , هي أسباب كافية للارتفاع</a:t>
            </a:r>
          </a:p>
          <a:p>
            <a:endParaRPr lang="ar-SA" dirty="0"/>
          </a:p>
        </p:txBody>
      </p:sp>
      <p:cxnSp>
        <p:nvCxnSpPr>
          <p:cNvPr id="5" name="رابط كسهم مستقيم 4"/>
          <p:cNvCxnSpPr/>
          <p:nvPr/>
        </p:nvCxnSpPr>
        <p:spPr>
          <a:xfrm rot="10800000">
            <a:off x="4419600" y="4343400"/>
            <a:ext cx="304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rot="10800000">
            <a:off x="2438400" y="4343400"/>
            <a:ext cx="457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SY" sz="4000" b="1" dirty="0" smtClean="0">
                <a:solidFill>
                  <a:srgbClr val="FF0000"/>
                </a:solidFill>
              </a:rPr>
              <a:t>الارتفاع </a:t>
            </a:r>
            <a:r>
              <a:rPr lang="ar-SY" sz="4000" b="1" dirty="0" err="1" smtClean="0">
                <a:solidFill>
                  <a:srgbClr val="FF0000"/>
                </a:solidFill>
              </a:rPr>
              <a:t>اللاعرضي</a:t>
            </a:r>
            <a:r>
              <a:rPr lang="ar-SY" sz="4000" b="1" dirty="0" smtClean="0">
                <a:solidFill>
                  <a:srgbClr val="FF0000"/>
                </a:solidFill>
              </a:rPr>
              <a:t> </a:t>
            </a:r>
            <a:r>
              <a:rPr lang="ar-SY" sz="4000" b="1" dirty="0" err="1" smtClean="0">
                <a:solidFill>
                  <a:srgbClr val="FF0000"/>
                </a:solidFill>
              </a:rPr>
              <a:t>للامينوترانسفيراز</a:t>
            </a:r>
            <a:endParaRPr lang="ar-SY" sz="4000" b="1" dirty="0" smtClean="0">
              <a:solidFill>
                <a:srgbClr val="FF0000"/>
              </a:solidFill>
            </a:endParaRPr>
          </a:p>
          <a:p>
            <a:r>
              <a:rPr lang="ar-SY" dirty="0" smtClean="0"/>
              <a:t>بشكل عام أي ارتفاع </a:t>
            </a:r>
            <a:r>
              <a:rPr lang="ar-SY" dirty="0" err="1" smtClean="0"/>
              <a:t>لاعرضي</a:t>
            </a:r>
            <a:r>
              <a:rPr lang="ar-SY" dirty="0" smtClean="0"/>
              <a:t> , يجب </a:t>
            </a:r>
            <a:r>
              <a:rPr lang="ar-SY" dirty="0" err="1" smtClean="0"/>
              <a:t>اعادة</a:t>
            </a:r>
            <a:r>
              <a:rPr lang="ar-SY" dirty="0" smtClean="0"/>
              <a:t> الاختبار قبل بدء </a:t>
            </a:r>
            <a:r>
              <a:rPr lang="ar-SY" dirty="0" err="1" smtClean="0"/>
              <a:t>التقيم</a:t>
            </a:r>
            <a:endParaRPr lang="ar-SY" dirty="0" smtClean="0"/>
          </a:p>
          <a:p>
            <a:r>
              <a:rPr lang="ar-SY" dirty="0" smtClean="0"/>
              <a:t>التهاب الكبد يكون </a:t>
            </a:r>
            <a:r>
              <a:rPr lang="ar-SY" dirty="0" err="1" smtClean="0"/>
              <a:t>مسؤول</a:t>
            </a:r>
            <a:r>
              <a:rPr lang="ar-SY" dirty="0" smtClean="0"/>
              <a:t> عن الارتفاع </a:t>
            </a:r>
            <a:r>
              <a:rPr lang="ar-SY" dirty="0" err="1" smtClean="0"/>
              <a:t>الاعرضي</a:t>
            </a:r>
            <a:r>
              <a:rPr lang="ar-SY" dirty="0" smtClean="0"/>
              <a:t> 4|3 المرضى</a:t>
            </a:r>
          </a:p>
          <a:p>
            <a:r>
              <a:rPr lang="ar-SY" dirty="0" smtClean="0"/>
              <a:t>وجود اضطراب مصاحب </a:t>
            </a:r>
            <a:r>
              <a:rPr lang="en-US" dirty="0" smtClean="0"/>
              <a:t>AP</a:t>
            </a:r>
            <a:r>
              <a:rPr lang="ar-SY" dirty="0" smtClean="0"/>
              <a:t>+ </a:t>
            </a:r>
            <a:r>
              <a:rPr lang="ar-SY" dirty="0" err="1" smtClean="0"/>
              <a:t>البيلوروبين</a:t>
            </a:r>
            <a:r>
              <a:rPr lang="ar-SY" dirty="0" smtClean="0"/>
              <a:t> . يرجح السبب الكبدي</a:t>
            </a:r>
          </a:p>
          <a:p>
            <a:r>
              <a:rPr lang="ar-SY" dirty="0" smtClean="0"/>
              <a:t>في الدول الغربية (</a:t>
            </a:r>
            <a:r>
              <a:rPr lang="ar-SY" u="sng" dirty="0" smtClean="0"/>
              <a:t>تشحم الكبد,الأدوية,الكحول</a:t>
            </a:r>
            <a:r>
              <a:rPr lang="ar-SY" dirty="0" smtClean="0"/>
              <a:t>) أكثر </a:t>
            </a:r>
            <a:r>
              <a:rPr lang="ar-SY" dirty="0" err="1" smtClean="0"/>
              <a:t>الاسباب</a:t>
            </a:r>
            <a:r>
              <a:rPr lang="ar-SY" dirty="0" smtClean="0"/>
              <a:t> شيوعاً</a:t>
            </a:r>
          </a:p>
          <a:p>
            <a:r>
              <a:rPr lang="ar-SY" sz="4400" b="1" dirty="0" smtClean="0">
                <a:solidFill>
                  <a:srgbClr val="FF0000"/>
                </a:solidFill>
              </a:rPr>
              <a:t>النسبة </a:t>
            </a:r>
            <a:r>
              <a:rPr lang="en-US" sz="4400" b="1" dirty="0" smtClean="0">
                <a:solidFill>
                  <a:srgbClr val="FF0000"/>
                </a:solidFill>
              </a:rPr>
              <a:t>AST /ALT</a:t>
            </a:r>
            <a:endParaRPr lang="ar-SY" sz="4400" b="1" dirty="0" smtClean="0">
              <a:solidFill>
                <a:srgbClr val="FF0000"/>
              </a:solidFill>
            </a:endParaRPr>
          </a:p>
          <a:p>
            <a:r>
              <a:rPr lang="ar-SY" dirty="0" smtClean="0"/>
              <a:t>في معظم أمراض الكبد عادتاً تكون هذه النسبة &lt; 1</a:t>
            </a:r>
          </a:p>
          <a:p>
            <a:r>
              <a:rPr lang="ar-SY" dirty="0" smtClean="0"/>
              <a:t>النسبة </a:t>
            </a:r>
            <a:r>
              <a:rPr lang="en-US" dirty="0" smtClean="0"/>
              <a:t>AST /ALT</a:t>
            </a:r>
            <a:r>
              <a:rPr lang="ar-SY" dirty="0" smtClean="0"/>
              <a:t> &gt; 2 .... التهاب الكبد الكحولي</a:t>
            </a:r>
          </a:p>
          <a:p>
            <a:r>
              <a:rPr lang="ar-SY" dirty="0" smtClean="0"/>
              <a:t>النسبة </a:t>
            </a:r>
            <a:r>
              <a:rPr lang="en-US" dirty="0" smtClean="0"/>
              <a:t>AST /ALT</a:t>
            </a:r>
            <a:r>
              <a:rPr lang="ar-SY" dirty="0" smtClean="0"/>
              <a:t> &gt; 4 .... داء ويلسون الحاد</a:t>
            </a:r>
          </a:p>
          <a:p>
            <a:endParaRPr lang="ar-SA" dirty="0"/>
          </a:p>
        </p:txBody>
      </p:sp>
      <p:cxnSp>
        <p:nvCxnSpPr>
          <p:cNvPr id="5" name="رابط مستقيم 4"/>
          <p:cNvCxnSpPr/>
          <p:nvPr/>
        </p:nvCxnSpPr>
        <p:spPr>
          <a:xfrm flipV="1">
            <a:off x="2590800" y="4267200"/>
            <a:ext cx="152400" cy="76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ar-SA" dirty="0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3352800" y="0"/>
            <a:ext cx="2514600" cy="6096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b="1" dirty="0" smtClean="0"/>
              <a:t>ALT + AST</a:t>
            </a:r>
            <a:endParaRPr lang="ar-SA" sz="3200" b="1" dirty="0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2133600" y="838200"/>
            <a:ext cx="4648200" cy="1143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قصة </a:t>
            </a:r>
            <a:r>
              <a:rPr lang="ar-SY" sz="2000" b="1" dirty="0" err="1" smtClean="0"/>
              <a:t>سريرية</a:t>
            </a:r>
            <a:r>
              <a:rPr lang="ar-SY" sz="2000" b="1" dirty="0" smtClean="0"/>
              <a:t> مفصلة (كحول,أدوية,سموم,</a:t>
            </a:r>
          </a:p>
          <a:p>
            <a:pPr algn="ctr"/>
            <a:r>
              <a:rPr lang="ar-SY" sz="2000" b="1" dirty="0" smtClean="0"/>
              <a:t>أمراض عضلات, قصور قلب, بدانة</a:t>
            </a:r>
          </a:p>
          <a:p>
            <a:pPr algn="ctr"/>
            <a:r>
              <a:rPr lang="ar-SY" sz="2000" b="1" dirty="0" smtClean="0"/>
              <a:t>فحص سريري</a:t>
            </a:r>
          </a:p>
          <a:p>
            <a:pPr algn="ctr"/>
            <a:endParaRPr lang="ar-SA" dirty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2362200" y="2286000"/>
            <a:ext cx="4800600" cy="12192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b="1" dirty="0" smtClean="0"/>
              <a:t>دراسة مصلية فيروسية</a:t>
            </a:r>
          </a:p>
          <a:p>
            <a:r>
              <a:rPr lang="en-US" b="1" dirty="0" err="1" smtClean="0"/>
              <a:t>HBsAg</a:t>
            </a:r>
            <a:r>
              <a:rPr lang="en-US" b="1" dirty="0" smtClean="0"/>
              <a:t>        </a:t>
            </a:r>
            <a:r>
              <a:rPr lang="ar-SY" b="1" dirty="0" smtClean="0"/>
              <a:t> +  </a:t>
            </a:r>
            <a:r>
              <a:rPr lang="en-US" b="1" dirty="0" smtClean="0"/>
              <a:t>Anti HCV</a:t>
            </a:r>
            <a:r>
              <a:rPr lang="ar-SY" b="1" dirty="0" smtClean="0"/>
              <a:t>  </a:t>
            </a:r>
            <a:r>
              <a:rPr lang="en-US" b="1" dirty="0" smtClean="0"/>
              <a:t>+</a:t>
            </a:r>
            <a:r>
              <a:rPr lang="ar-SY" b="1" dirty="0" smtClean="0"/>
              <a:t> </a:t>
            </a:r>
            <a:r>
              <a:rPr lang="en-US" b="1" dirty="0" smtClean="0"/>
              <a:t>Anti HAV </a:t>
            </a:r>
            <a:r>
              <a:rPr lang="en-US" b="1" dirty="0" err="1" smtClean="0"/>
              <a:t>IgM</a:t>
            </a:r>
            <a:endParaRPr lang="en-US" b="1" dirty="0" smtClean="0"/>
          </a:p>
          <a:p>
            <a:r>
              <a:rPr lang="en-US" b="1" dirty="0" smtClean="0"/>
              <a:t>Anti </a:t>
            </a:r>
            <a:r>
              <a:rPr lang="en-US" b="1" dirty="0" err="1" smtClean="0"/>
              <a:t>HBcIgM</a:t>
            </a:r>
            <a:r>
              <a:rPr lang="ar-SY" b="1" dirty="0" smtClean="0"/>
              <a:t> – </a:t>
            </a:r>
            <a:r>
              <a:rPr lang="en-US" b="1" dirty="0" smtClean="0"/>
              <a:t>Anti </a:t>
            </a:r>
            <a:r>
              <a:rPr lang="en-US" b="1" dirty="0" err="1" smtClean="0"/>
              <a:t>HBc</a:t>
            </a:r>
            <a:r>
              <a:rPr lang="en-US" b="1" dirty="0" smtClean="0"/>
              <a:t> </a:t>
            </a:r>
            <a:r>
              <a:rPr lang="en-US" b="1" dirty="0" err="1" smtClean="0"/>
              <a:t>IgG</a:t>
            </a:r>
            <a:r>
              <a:rPr lang="ar-SY" b="1" dirty="0" smtClean="0"/>
              <a:t> – </a:t>
            </a:r>
            <a:r>
              <a:rPr lang="en-US" b="1" dirty="0" err="1" smtClean="0"/>
              <a:t>AntiHBc</a:t>
            </a:r>
            <a:r>
              <a:rPr lang="en-US" b="1" dirty="0" smtClean="0"/>
              <a:t> total</a:t>
            </a:r>
          </a:p>
          <a:p>
            <a:r>
              <a:rPr lang="en-US" b="1" dirty="0" smtClean="0"/>
              <a:t>HCV (PCR)</a:t>
            </a:r>
          </a:p>
          <a:p>
            <a:endParaRPr lang="ar-SA" b="1" dirty="0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0" y="5562600"/>
            <a:ext cx="3124200" cy="1295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b="1" dirty="0" smtClean="0"/>
          </a:p>
          <a:p>
            <a:pPr algn="ctr"/>
            <a:endParaRPr lang="ar-SY" b="1" dirty="0" smtClean="0"/>
          </a:p>
          <a:p>
            <a:pPr algn="ctr"/>
            <a:r>
              <a:rPr lang="ar-SY" b="1" dirty="0" smtClean="0"/>
              <a:t>ا</a:t>
            </a:r>
          </a:p>
          <a:p>
            <a:pPr algn="ctr"/>
            <a:r>
              <a:rPr lang="ar-SY" sz="2400" b="1" dirty="0" err="1" smtClean="0"/>
              <a:t>ختبارات</a:t>
            </a:r>
            <a:r>
              <a:rPr lang="ar-SY" sz="2400" b="1" dirty="0" smtClean="0"/>
              <a:t> فيروسية مصلية </a:t>
            </a:r>
          </a:p>
          <a:p>
            <a:pPr algn="ctr"/>
            <a:r>
              <a:rPr lang="ar-SY" sz="2400" b="1" dirty="0" err="1" smtClean="0"/>
              <a:t>اخرى</a:t>
            </a:r>
            <a:r>
              <a:rPr lang="ar-SY" sz="2400" b="1" dirty="0" smtClean="0"/>
              <a:t>(</a:t>
            </a:r>
            <a:r>
              <a:rPr lang="en-US" sz="2400" b="1" dirty="0" err="1" smtClean="0"/>
              <a:t>HBeAg</a:t>
            </a:r>
            <a:r>
              <a:rPr lang="ar-SY" sz="2400" b="1" dirty="0" smtClean="0"/>
              <a:t>+</a:t>
            </a:r>
            <a:r>
              <a:rPr lang="en-US" sz="2400" b="1" dirty="0" smtClean="0"/>
              <a:t>Anti </a:t>
            </a:r>
            <a:r>
              <a:rPr lang="en-US" sz="2400" b="1" dirty="0" err="1" smtClean="0"/>
              <a:t>Hbe</a:t>
            </a:r>
            <a:endParaRPr lang="en-US" sz="2400" b="1" dirty="0" smtClean="0"/>
          </a:p>
          <a:p>
            <a:pPr algn="ctr"/>
            <a:r>
              <a:rPr lang="en-US" sz="2400" b="1" dirty="0" smtClean="0"/>
              <a:t>+</a:t>
            </a:r>
            <a:r>
              <a:rPr lang="ar-SY" sz="2400" b="1" dirty="0" err="1" smtClean="0"/>
              <a:t>خزعة</a:t>
            </a:r>
            <a:r>
              <a:rPr lang="ar-SY" sz="2400" b="1" dirty="0" smtClean="0"/>
              <a:t> كبد</a:t>
            </a:r>
          </a:p>
          <a:p>
            <a:pPr algn="ctr"/>
            <a:r>
              <a:rPr lang="ar-SY" sz="2400" b="1" dirty="0" smtClean="0"/>
              <a:t>د</a:t>
            </a:r>
            <a:endParaRPr lang="ar-SY" b="1" dirty="0" smtClean="0"/>
          </a:p>
          <a:p>
            <a:pPr algn="ctr"/>
            <a:endParaRPr lang="ar-SY" dirty="0" smtClean="0"/>
          </a:p>
          <a:p>
            <a:pPr algn="ctr"/>
            <a:endParaRPr lang="ar-SA" dirty="0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1905000" y="4038600"/>
            <a:ext cx="1295400" cy="914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/>
              <a:t>ANA</a:t>
            </a:r>
          </a:p>
          <a:p>
            <a:pPr algn="ctr"/>
            <a:r>
              <a:rPr lang="en-US" sz="2000" b="1" dirty="0" smtClean="0"/>
              <a:t>ASMA</a:t>
            </a:r>
          </a:p>
          <a:p>
            <a:endParaRPr lang="ar-SA" dirty="0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3505200" y="4038600"/>
            <a:ext cx="914400" cy="914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/>
              <a:t>A MA</a:t>
            </a:r>
            <a:endParaRPr lang="ar-SA" sz="2000" b="1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5257800" y="4038600"/>
            <a:ext cx="1524000" cy="914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Y" sz="2000" b="1" dirty="0" err="1" smtClean="0"/>
              <a:t>سيريلوبلازمين</a:t>
            </a:r>
            <a:r>
              <a:rPr lang="ar-SY" sz="2000" b="1" dirty="0" smtClean="0"/>
              <a:t> +نحاس بول 24 ساعة</a:t>
            </a:r>
            <a:endParaRPr lang="ar-SA" sz="2000" b="1" dirty="0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7315200" y="4038600"/>
            <a:ext cx="1295400" cy="914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Y" b="1" dirty="0" err="1" smtClean="0"/>
              <a:t>اسباب</a:t>
            </a:r>
            <a:r>
              <a:rPr lang="ar-SY" b="1" dirty="0" smtClean="0"/>
              <a:t> </a:t>
            </a:r>
            <a:r>
              <a:rPr lang="ar-SY" b="1" dirty="0" err="1" smtClean="0"/>
              <a:t>عكوسة</a:t>
            </a:r>
            <a:r>
              <a:rPr lang="ar-SY" b="1" dirty="0" smtClean="0"/>
              <a:t>(</a:t>
            </a:r>
            <a:r>
              <a:rPr lang="ar-SY" b="1" dirty="0" err="1" smtClean="0"/>
              <a:t>ادوية</a:t>
            </a:r>
            <a:r>
              <a:rPr lang="ar-SY" b="1" dirty="0" smtClean="0"/>
              <a:t>, كحول,بدانة</a:t>
            </a:r>
            <a:endParaRPr lang="ar-SA" b="1" dirty="0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6858000" y="5257800"/>
            <a:ext cx="2286000" cy="8382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Y" b="1" dirty="0" smtClean="0"/>
              <a:t>عودة المستويات للطبيعي بعد </a:t>
            </a:r>
            <a:r>
              <a:rPr lang="ar-SY" b="1" dirty="0" err="1" smtClean="0"/>
              <a:t>ايقاف</a:t>
            </a:r>
            <a:r>
              <a:rPr lang="ar-SY" b="1" dirty="0" smtClean="0"/>
              <a:t> </a:t>
            </a:r>
            <a:r>
              <a:rPr lang="ar-SY" b="1" dirty="0" err="1" smtClean="0"/>
              <a:t>الادوية</a:t>
            </a:r>
            <a:r>
              <a:rPr lang="ar-SY" b="1" dirty="0" smtClean="0"/>
              <a:t> ,الكحول,</a:t>
            </a:r>
            <a:r>
              <a:rPr lang="ar-SY" b="1" dirty="0" err="1" smtClean="0"/>
              <a:t>انقاص</a:t>
            </a:r>
            <a:r>
              <a:rPr lang="ar-SY" b="1" dirty="0" smtClean="0"/>
              <a:t> الوزن</a:t>
            </a:r>
            <a:endParaRPr lang="ar-SA" b="1" dirty="0"/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7543800" y="6400800"/>
            <a:ext cx="1295400" cy="4572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800" b="1" dirty="0" smtClean="0"/>
              <a:t>مراقبة</a:t>
            </a:r>
            <a:endParaRPr lang="ar-SA" sz="2800" b="1" dirty="0"/>
          </a:p>
        </p:txBody>
      </p:sp>
      <p:cxnSp>
        <p:nvCxnSpPr>
          <p:cNvPr id="15" name="رابط بشكل مرفق 14"/>
          <p:cNvCxnSpPr/>
          <p:nvPr/>
        </p:nvCxnSpPr>
        <p:spPr>
          <a:xfrm rot="5400000">
            <a:off x="190500" y="3467100"/>
            <a:ext cx="2971800" cy="1371600"/>
          </a:xfrm>
          <a:prstGeom prst="bentConnector3">
            <a:avLst>
              <a:gd name="adj1" fmla="val 25474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>
            <a:off x="2286000" y="3733800"/>
            <a:ext cx="5334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كسهم مستقيم 23"/>
          <p:cNvCxnSpPr/>
          <p:nvPr/>
        </p:nvCxnSpPr>
        <p:spPr>
          <a:xfrm rot="5400000">
            <a:off x="7430294" y="3923506"/>
            <a:ext cx="380206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رابط كسهم مستقيم 27"/>
          <p:cNvCxnSpPr/>
          <p:nvPr/>
        </p:nvCxnSpPr>
        <p:spPr>
          <a:xfrm rot="5400000">
            <a:off x="5867400" y="3886200"/>
            <a:ext cx="304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رابط كسهم مستقيم 32"/>
          <p:cNvCxnSpPr>
            <a:endCxn id="9" idx="0"/>
          </p:cNvCxnSpPr>
          <p:nvPr/>
        </p:nvCxnSpPr>
        <p:spPr>
          <a:xfrm rot="5400000">
            <a:off x="3810000" y="3886200"/>
            <a:ext cx="304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رابط كسهم مستقيم 37"/>
          <p:cNvCxnSpPr/>
          <p:nvPr/>
        </p:nvCxnSpPr>
        <p:spPr>
          <a:xfrm rot="5400000">
            <a:off x="2134394" y="3885406"/>
            <a:ext cx="304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رابط كسهم مستقيم 42"/>
          <p:cNvCxnSpPr/>
          <p:nvPr/>
        </p:nvCxnSpPr>
        <p:spPr>
          <a:xfrm rot="5400000">
            <a:off x="4381500" y="723900"/>
            <a:ext cx="228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رابط كسهم مستقيم 48"/>
          <p:cNvCxnSpPr/>
          <p:nvPr/>
        </p:nvCxnSpPr>
        <p:spPr>
          <a:xfrm rot="5400000">
            <a:off x="4495800" y="2133600"/>
            <a:ext cx="304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رابط كسهم مستقيم 56"/>
          <p:cNvCxnSpPr/>
          <p:nvPr/>
        </p:nvCxnSpPr>
        <p:spPr>
          <a:xfrm rot="5400000">
            <a:off x="7506494" y="5066506"/>
            <a:ext cx="381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رابط كسهم مستقيم 60"/>
          <p:cNvCxnSpPr>
            <a:stCxn id="12" idx="2"/>
          </p:cNvCxnSpPr>
          <p:nvPr/>
        </p:nvCxnSpPr>
        <p:spPr>
          <a:xfrm rot="5400000">
            <a:off x="7847806" y="6248400"/>
            <a:ext cx="305594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مربع نص 63"/>
          <p:cNvSpPr txBox="1"/>
          <p:nvPr/>
        </p:nvSpPr>
        <p:spPr>
          <a:xfrm>
            <a:off x="914400" y="3048000"/>
            <a:ext cx="1295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Positive</a:t>
            </a:r>
            <a:endParaRPr lang="ar-SA" sz="2400" b="1" dirty="0"/>
          </a:p>
        </p:txBody>
      </p:sp>
      <p:cxnSp>
        <p:nvCxnSpPr>
          <p:cNvPr id="83" name="رابط كسهم مستقيم 82"/>
          <p:cNvCxnSpPr/>
          <p:nvPr/>
        </p:nvCxnSpPr>
        <p:spPr>
          <a:xfrm rot="5400000">
            <a:off x="4572794" y="3656806"/>
            <a:ext cx="304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مربع نص 96"/>
          <p:cNvSpPr txBox="1"/>
          <p:nvPr/>
        </p:nvSpPr>
        <p:spPr>
          <a:xfrm>
            <a:off x="4724400" y="3429000"/>
            <a:ext cx="15240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Y" sz="2000" b="1" dirty="0" smtClean="0"/>
              <a:t>سلبية</a:t>
            </a:r>
            <a:endParaRPr lang="ar-SA" sz="2000" b="1" dirty="0"/>
          </a:p>
        </p:txBody>
      </p:sp>
      <p:cxnSp>
        <p:nvCxnSpPr>
          <p:cNvPr id="29" name="رابط كسهم مستقيم 28"/>
          <p:cNvCxnSpPr/>
          <p:nvPr/>
        </p:nvCxnSpPr>
        <p:spPr>
          <a:xfrm rot="5400000" flipH="1" flipV="1">
            <a:off x="3390900" y="114300"/>
            <a:ext cx="304800" cy="76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رابط كسهم مستقيم 36"/>
          <p:cNvCxnSpPr/>
          <p:nvPr/>
        </p:nvCxnSpPr>
        <p:spPr>
          <a:xfrm rot="5400000" flipH="1" flipV="1">
            <a:off x="5219700" y="114300"/>
            <a:ext cx="304800" cy="76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ar-SY" sz="3500" b="1" dirty="0" err="1" smtClean="0">
                <a:solidFill>
                  <a:srgbClr val="FF0000"/>
                </a:solidFill>
              </a:rPr>
              <a:t>الفوسفاتاز</a:t>
            </a:r>
            <a:r>
              <a:rPr lang="ar-SY" sz="3500" b="1" dirty="0" smtClean="0">
                <a:solidFill>
                  <a:srgbClr val="FF0000"/>
                </a:solidFill>
              </a:rPr>
              <a:t> القلوية </a:t>
            </a:r>
            <a:r>
              <a:rPr lang="en-US" sz="4800" b="1" dirty="0" err="1" smtClean="0">
                <a:solidFill>
                  <a:srgbClr val="FF0000"/>
                </a:solidFill>
              </a:rPr>
              <a:t>Ap</a:t>
            </a:r>
            <a:endParaRPr lang="en-US" sz="3500" b="1" dirty="0" smtClean="0">
              <a:solidFill>
                <a:srgbClr val="FF0000"/>
              </a:solidFill>
            </a:endParaRPr>
          </a:p>
          <a:p>
            <a:r>
              <a:rPr lang="ar-SY" dirty="0" smtClean="0"/>
              <a:t>توجد في العديد من </a:t>
            </a:r>
            <a:r>
              <a:rPr lang="ar-SY" dirty="0" err="1" smtClean="0"/>
              <a:t>الانسجة</a:t>
            </a:r>
            <a:r>
              <a:rPr lang="ar-SY" dirty="0" smtClean="0"/>
              <a:t>(الكبد,العظام,المشيمة,الكلية,</a:t>
            </a:r>
            <a:r>
              <a:rPr lang="ar-SY" dirty="0" err="1" smtClean="0"/>
              <a:t>الاورام</a:t>
            </a:r>
            <a:r>
              <a:rPr lang="ar-SY" dirty="0" smtClean="0"/>
              <a:t>,الكريات البيض</a:t>
            </a:r>
          </a:p>
          <a:p>
            <a:r>
              <a:rPr lang="ar-SY" dirty="0" smtClean="0"/>
              <a:t>الارتفاع من منشأ كبدي ناجم عن زيادة تركيب </a:t>
            </a:r>
            <a:r>
              <a:rPr lang="ar-SY" dirty="0" err="1" smtClean="0"/>
              <a:t>واطلاق</a:t>
            </a:r>
            <a:r>
              <a:rPr lang="ar-SY" dirty="0" smtClean="0"/>
              <a:t> الأنزيم ,</a:t>
            </a:r>
            <a:r>
              <a:rPr lang="ar-SY" dirty="0" err="1" smtClean="0"/>
              <a:t>أكثرمنه</a:t>
            </a:r>
            <a:r>
              <a:rPr lang="ar-SY" dirty="0" smtClean="0"/>
              <a:t> من نقص </a:t>
            </a:r>
            <a:r>
              <a:rPr lang="ar-SY" dirty="0" err="1" smtClean="0"/>
              <a:t>الافراز</a:t>
            </a:r>
            <a:endParaRPr lang="ar-SY" dirty="0" smtClean="0"/>
          </a:p>
          <a:p>
            <a:r>
              <a:rPr lang="ar-SY" dirty="0" err="1" smtClean="0"/>
              <a:t>لاترتفع</a:t>
            </a:r>
            <a:r>
              <a:rPr lang="ar-SY" dirty="0" smtClean="0"/>
              <a:t> إلا بعد يوم أو يومين من الانسداد </a:t>
            </a:r>
            <a:r>
              <a:rPr lang="ar-SY" dirty="0" err="1" smtClean="0"/>
              <a:t>و</a:t>
            </a:r>
            <a:r>
              <a:rPr lang="ar-SY" dirty="0" smtClean="0"/>
              <a:t> نصف عمرها </a:t>
            </a:r>
            <a:r>
              <a:rPr lang="ar-SY" dirty="0" err="1" smtClean="0"/>
              <a:t>اسبوع</a:t>
            </a:r>
            <a:endParaRPr lang="ar-SY" dirty="0" smtClean="0"/>
          </a:p>
          <a:p>
            <a:pPr>
              <a:buFont typeface="Wingdings" pitchFamily="2" charset="2"/>
              <a:buChar char="Ø"/>
            </a:pPr>
            <a:r>
              <a:rPr lang="ar-SY" sz="3900" b="1" dirty="0" smtClean="0">
                <a:solidFill>
                  <a:srgbClr val="FFFF00"/>
                </a:solidFill>
              </a:rPr>
              <a:t>ترتفع في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أمراض الكبد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أمراض العظام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الحمل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قبل سن البلوغ(النمو الزائد للعظم ) , </a:t>
            </a:r>
            <a:r>
              <a:rPr lang="ar-SY" dirty="0" err="1" smtClean="0"/>
              <a:t>الخدج</a:t>
            </a:r>
            <a:r>
              <a:rPr lang="ar-SY" dirty="0" smtClean="0"/>
              <a:t> و حديثي الولادة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قصور الكلية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err="1" smtClean="0"/>
              <a:t>الاورام</a:t>
            </a:r>
            <a:r>
              <a:rPr lang="ar-SY" dirty="0" smtClean="0"/>
              <a:t> , 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الوجبات الدسمة</a:t>
            </a:r>
          </a:p>
          <a:p>
            <a:endParaRPr lang="ar-SA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ar-SY" sz="3600" b="1" dirty="0" smtClean="0">
                <a:solidFill>
                  <a:srgbClr val="FFFF00"/>
                </a:solidFill>
              </a:rPr>
              <a:t>الارتفاع الشديد </a:t>
            </a:r>
            <a:r>
              <a:rPr lang="en-US" sz="3600" b="1" dirty="0" err="1" smtClean="0">
                <a:solidFill>
                  <a:srgbClr val="FFFF00"/>
                </a:solidFill>
              </a:rPr>
              <a:t>Ap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r>
              <a:rPr lang="ar-SY" dirty="0" smtClean="0"/>
              <a:t>الانسداد الصفراوي</a:t>
            </a:r>
          </a:p>
          <a:p>
            <a:r>
              <a:rPr lang="ar-SY" dirty="0" err="1" smtClean="0"/>
              <a:t>الامراض</a:t>
            </a:r>
            <a:r>
              <a:rPr lang="ar-SY" dirty="0" smtClean="0"/>
              <a:t> الكبدية </a:t>
            </a:r>
            <a:r>
              <a:rPr lang="ar-SY" dirty="0" err="1" smtClean="0"/>
              <a:t>البدئية</a:t>
            </a:r>
            <a:r>
              <a:rPr lang="ar-SY" dirty="0" smtClean="0"/>
              <a:t> و </a:t>
            </a:r>
            <a:r>
              <a:rPr lang="ar-SY" dirty="0" err="1" smtClean="0"/>
              <a:t>الارتشاحية</a:t>
            </a:r>
            <a:r>
              <a:rPr lang="ar-SY" dirty="0" smtClean="0"/>
              <a:t> ( انضغاط </a:t>
            </a:r>
            <a:r>
              <a:rPr lang="ar-SY" dirty="0" err="1" smtClean="0"/>
              <a:t>الأقنية</a:t>
            </a:r>
            <a:r>
              <a:rPr lang="ar-SY" dirty="0" smtClean="0"/>
              <a:t> الصفراوية</a:t>
            </a:r>
          </a:p>
          <a:p>
            <a:pPr>
              <a:buFont typeface="Wingdings" pitchFamily="2" charset="2"/>
              <a:buChar char="q"/>
            </a:pPr>
            <a:r>
              <a:rPr lang="ar-SY" sz="4000" b="1" dirty="0" err="1" smtClean="0">
                <a:solidFill>
                  <a:srgbClr val="FF0000"/>
                </a:solidFill>
              </a:rPr>
              <a:t>غاما</a:t>
            </a:r>
            <a:r>
              <a:rPr lang="ar-SY" sz="4000" b="1" dirty="0" smtClean="0">
                <a:solidFill>
                  <a:srgbClr val="FF0000"/>
                </a:solidFill>
              </a:rPr>
              <a:t> </a:t>
            </a:r>
            <a:r>
              <a:rPr lang="ar-SY" sz="4000" b="1" dirty="0" err="1" smtClean="0">
                <a:solidFill>
                  <a:srgbClr val="FF0000"/>
                </a:solidFill>
              </a:rPr>
              <a:t>غلوتاميل</a:t>
            </a:r>
            <a:r>
              <a:rPr lang="ar-SY" sz="4000" b="1" dirty="0" smtClean="0">
                <a:solidFill>
                  <a:srgbClr val="FF0000"/>
                </a:solidFill>
              </a:rPr>
              <a:t> </a:t>
            </a:r>
            <a:r>
              <a:rPr lang="ar-SY" sz="4000" b="1" dirty="0" err="1" smtClean="0">
                <a:solidFill>
                  <a:srgbClr val="FF0000"/>
                </a:solidFill>
              </a:rPr>
              <a:t>ترانس</a:t>
            </a:r>
            <a:r>
              <a:rPr lang="ar-SY" sz="4000" b="1" dirty="0" smtClean="0">
                <a:solidFill>
                  <a:srgbClr val="FF0000"/>
                </a:solidFill>
              </a:rPr>
              <a:t> </a:t>
            </a:r>
            <a:r>
              <a:rPr lang="ar-SY" sz="4000" b="1" dirty="0" err="1" smtClean="0">
                <a:solidFill>
                  <a:srgbClr val="FF0000"/>
                </a:solidFill>
              </a:rPr>
              <a:t>ببتيداز</a:t>
            </a:r>
            <a:r>
              <a:rPr lang="ar-SY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GGt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r>
              <a:rPr lang="ar-SY" dirty="0" smtClean="0"/>
              <a:t>تنشأ من الخلية الكبدية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الأقنية</a:t>
            </a:r>
            <a:r>
              <a:rPr lang="ar-SY" dirty="0" smtClean="0"/>
              <a:t> الصفراوية</a:t>
            </a:r>
          </a:p>
          <a:p>
            <a:r>
              <a:rPr lang="ar-SY" dirty="0" smtClean="0"/>
              <a:t>أنسجة عديدة تفرز </a:t>
            </a:r>
            <a:r>
              <a:rPr lang="en-US" dirty="0" err="1" smtClean="0"/>
              <a:t>GGt</a:t>
            </a:r>
            <a:r>
              <a:rPr lang="ar-SY" dirty="0" smtClean="0"/>
              <a:t> </a:t>
            </a:r>
            <a:r>
              <a:rPr lang="ar-SY" dirty="0" smtClean="0"/>
              <a:t>(الكلية,الطحال,القلب,الرئة,الدماغ,البنكرياس )</a:t>
            </a:r>
            <a:endParaRPr lang="ar-SY" dirty="0" smtClean="0"/>
          </a:p>
          <a:p>
            <a:r>
              <a:rPr lang="ar-SY" dirty="0" smtClean="0"/>
              <a:t>مفيدة في </a:t>
            </a:r>
            <a:r>
              <a:rPr lang="ar-SY" dirty="0" err="1" smtClean="0"/>
              <a:t>اثبات</a:t>
            </a:r>
            <a:r>
              <a:rPr lang="ar-SY" dirty="0" smtClean="0"/>
              <a:t> المنشأ الكبدي لارتفاع </a:t>
            </a:r>
            <a:r>
              <a:rPr lang="en-US" dirty="0" smtClean="0"/>
              <a:t>AP</a:t>
            </a:r>
          </a:p>
          <a:p>
            <a:r>
              <a:rPr lang="ar-SY" dirty="0" smtClean="0"/>
              <a:t>ترتفع </a:t>
            </a:r>
            <a:r>
              <a:rPr lang="ar-SY" dirty="0" smtClean="0"/>
              <a:t>في أمراض الكبد والطرق الصفراوية</a:t>
            </a:r>
          </a:p>
          <a:p>
            <a:r>
              <a:rPr lang="ar-SY" dirty="0" smtClean="0"/>
              <a:t>الكحولية</a:t>
            </a:r>
          </a:p>
          <a:p>
            <a:r>
              <a:rPr lang="ar-SY" dirty="0" err="1" smtClean="0"/>
              <a:t>الادوية</a:t>
            </a:r>
            <a:r>
              <a:rPr lang="ar-SY" dirty="0" smtClean="0"/>
              <a:t> (</a:t>
            </a:r>
            <a:r>
              <a:rPr lang="ar-SY" dirty="0" err="1" smtClean="0"/>
              <a:t>الوارفارين</a:t>
            </a:r>
            <a:r>
              <a:rPr lang="ar-SY" dirty="0" smtClean="0"/>
              <a:t> , مضادات الاختلاج )</a:t>
            </a:r>
          </a:p>
          <a:p>
            <a:pPr>
              <a:buNone/>
            </a:pPr>
            <a:endParaRPr lang="ar-SY" dirty="0" smtClean="0"/>
          </a:p>
          <a:p>
            <a:endParaRPr lang="ar-SA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SY" sz="4000" b="1" dirty="0" smtClean="0">
                <a:solidFill>
                  <a:srgbClr val="FF0000"/>
                </a:solidFill>
              </a:rPr>
              <a:t>5 </a:t>
            </a:r>
            <a:r>
              <a:rPr lang="ar-SY" sz="4000" b="1" dirty="0" err="1" smtClean="0">
                <a:solidFill>
                  <a:srgbClr val="FF0000"/>
                </a:solidFill>
              </a:rPr>
              <a:t>نكليوتيداز</a:t>
            </a:r>
            <a:r>
              <a:rPr lang="ar-SY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5 NT</a:t>
            </a:r>
          </a:p>
          <a:p>
            <a:r>
              <a:rPr lang="ar-SY" dirty="0" smtClean="0"/>
              <a:t>يوجد في العديد من </a:t>
            </a:r>
            <a:r>
              <a:rPr lang="ar-SY" dirty="0" err="1" smtClean="0"/>
              <a:t>النسجة</a:t>
            </a:r>
            <a:endParaRPr lang="ar-SY" dirty="0" smtClean="0"/>
          </a:p>
          <a:p>
            <a:r>
              <a:rPr lang="ar-SY" dirty="0" smtClean="0"/>
              <a:t>الارتفاع الهام يوجد في معظم الأحيان بأمراض الكبد</a:t>
            </a:r>
          </a:p>
          <a:p>
            <a:r>
              <a:rPr lang="ar-SY" dirty="0" smtClean="0"/>
              <a:t>له </a:t>
            </a:r>
            <a:r>
              <a:rPr lang="ar-SY" dirty="0" smtClean="0"/>
              <a:t>نفس حساسية </a:t>
            </a:r>
            <a:r>
              <a:rPr lang="en-US" dirty="0" smtClean="0"/>
              <a:t>AP</a:t>
            </a:r>
            <a:r>
              <a:rPr lang="ar-SY" dirty="0" smtClean="0"/>
              <a:t> </a:t>
            </a:r>
            <a:r>
              <a:rPr lang="ar-SY" dirty="0" smtClean="0"/>
              <a:t>في تحديد الانسداد الصفراوي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الركودة</a:t>
            </a:r>
            <a:r>
              <a:rPr lang="ar-SY" dirty="0" smtClean="0"/>
              <a:t> </a:t>
            </a:r>
            <a:r>
              <a:rPr lang="ar-SY" dirty="0" err="1" smtClean="0"/>
              <a:t>والارتشاحات</a:t>
            </a:r>
            <a:r>
              <a:rPr lang="ar-SY" dirty="0" smtClean="0"/>
              <a:t> الكبدية</a:t>
            </a:r>
          </a:p>
          <a:p>
            <a:r>
              <a:rPr lang="ar-SY" dirty="0" smtClean="0"/>
              <a:t>قد يكون طبيعي في الارتفاع الحاد </a:t>
            </a:r>
            <a:r>
              <a:rPr lang="ar-SY" dirty="0" err="1" smtClean="0"/>
              <a:t>للانزيمات</a:t>
            </a:r>
            <a:r>
              <a:rPr lang="ar-SY" dirty="0" smtClean="0"/>
              <a:t> الأخرى ( </a:t>
            </a:r>
            <a:r>
              <a:rPr lang="en-US" dirty="0" err="1" smtClean="0"/>
              <a:t>GGt</a:t>
            </a:r>
            <a:r>
              <a:rPr lang="en-US" dirty="0" smtClean="0"/>
              <a:t> , </a:t>
            </a:r>
            <a:r>
              <a:rPr lang="en-US" dirty="0" err="1" smtClean="0"/>
              <a:t>Ap</a:t>
            </a:r>
            <a:endParaRPr lang="en-US" dirty="0" smtClean="0"/>
          </a:p>
          <a:p>
            <a:pPr>
              <a:buNone/>
            </a:pPr>
            <a:r>
              <a:rPr lang="ar-SY" dirty="0" smtClean="0"/>
              <a:t>   لأنه </a:t>
            </a:r>
            <a:r>
              <a:rPr lang="ar-SY" dirty="0" smtClean="0"/>
              <a:t>يرتفع بعد أيام</a:t>
            </a:r>
          </a:p>
          <a:p>
            <a:r>
              <a:rPr lang="ar-SY" dirty="0" smtClean="0"/>
              <a:t>اقل فائدة في إثبات المنشأ الكبدي </a:t>
            </a:r>
            <a:r>
              <a:rPr lang="ar-SY" dirty="0" err="1" smtClean="0"/>
              <a:t>للـ</a:t>
            </a:r>
            <a:r>
              <a:rPr lang="ar-SY" dirty="0" smtClean="0"/>
              <a:t> </a:t>
            </a:r>
            <a:r>
              <a:rPr lang="en-US" dirty="0" smtClean="0"/>
              <a:t> AP </a:t>
            </a:r>
            <a:r>
              <a:rPr lang="ar-SY" dirty="0" smtClean="0"/>
              <a:t>من </a:t>
            </a:r>
            <a:r>
              <a:rPr lang="en-US" dirty="0" err="1" smtClean="0"/>
              <a:t>GGt</a:t>
            </a:r>
            <a:endParaRPr lang="ar-SA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1699</TotalTime>
  <Words>1162</Words>
  <Application>Microsoft Office PowerPoint</Application>
  <PresentationFormat>عرض على الشاشة (3:4)‏</PresentationFormat>
  <Paragraphs>213</Paragraphs>
  <Slides>19</Slides>
  <Notes>19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سمة Office</vt:lpstr>
      <vt:lpstr>اضطراب الوظيفة الكيماوية الكبدية</vt:lpstr>
      <vt:lpstr>5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mazen</dc:creator>
  <cp:lastModifiedBy>mazen</cp:lastModifiedBy>
  <cp:revision>10</cp:revision>
  <dcterms:created xsi:type="dcterms:W3CDTF">2009-04-01T17:35:10Z</dcterms:created>
  <dcterms:modified xsi:type="dcterms:W3CDTF">2009-04-09T00:25:23Z</dcterms:modified>
</cp:coreProperties>
</file>